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3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5"/>
  </p:notesMasterIdLst>
  <p:sldIdLst>
    <p:sldId id="256" r:id="rId2"/>
    <p:sldId id="273" r:id="rId3"/>
    <p:sldId id="705" r:id="rId4"/>
    <p:sldId id="701" r:id="rId5"/>
    <p:sldId id="673" r:id="rId6"/>
    <p:sldId id="366" r:id="rId7"/>
    <p:sldId id="258" r:id="rId8"/>
    <p:sldId id="379" r:id="rId9"/>
    <p:sldId id="380" r:id="rId10"/>
    <p:sldId id="381" r:id="rId11"/>
    <p:sldId id="709" r:id="rId12"/>
    <p:sldId id="674" r:id="rId13"/>
    <p:sldId id="699" r:id="rId14"/>
    <p:sldId id="700" r:id="rId15"/>
    <p:sldId id="579" r:id="rId16"/>
    <p:sldId id="666" r:id="rId17"/>
    <p:sldId id="686" r:id="rId18"/>
    <p:sldId id="609" r:id="rId19"/>
    <p:sldId id="648" r:id="rId20"/>
    <p:sldId id="668" r:id="rId21"/>
    <p:sldId id="687" r:id="rId22"/>
    <p:sldId id="669" r:id="rId23"/>
    <p:sldId id="630" r:id="rId24"/>
    <p:sldId id="688" r:id="rId25"/>
    <p:sldId id="708" r:id="rId26"/>
    <p:sldId id="626" r:id="rId27"/>
    <p:sldId id="621" r:id="rId28"/>
    <p:sldId id="703" r:id="rId29"/>
    <p:sldId id="689" r:id="rId30"/>
    <p:sldId id="658" r:id="rId31"/>
    <p:sldId id="706" r:id="rId32"/>
    <p:sldId id="704" r:id="rId33"/>
    <p:sldId id="279" r:id="rId34"/>
    <p:sldId id="711" r:id="rId35"/>
    <p:sldId id="707" r:id="rId36"/>
    <p:sldId id="678" r:id="rId37"/>
    <p:sldId id="710" r:id="rId38"/>
    <p:sldId id="713" r:id="rId39"/>
    <p:sldId id="682" r:id="rId40"/>
    <p:sldId id="712" r:id="rId41"/>
    <p:sldId id="257" r:id="rId42"/>
    <p:sldId id="694" r:id="rId43"/>
    <p:sldId id="27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C2B"/>
    <a:srgbClr val="FFC000"/>
    <a:srgbClr val="ED7C31"/>
    <a:srgbClr val="FCE0E0"/>
    <a:srgbClr val="F19E6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53986-1175-4E05-821D-6201665228DC}" v="5" dt="2024-06-26T20:02:33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0461" autoAdjust="0"/>
    <p:restoredTop sz="86415" autoAdjust="0"/>
  </p:normalViewPr>
  <p:slideViewPr>
    <p:cSldViewPr snapToGrid="0">
      <p:cViewPr varScale="1">
        <p:scale>
          <a:sx n="77" d="100"/>
          <a:sy n="77" d="100"/>
        </p:scale>
        <p:origin x="3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>
                <a:solidFill>
                  <a:sysClr val="windowText" lastClr="000000"/>
                </a:solidFill>
              </a:rPr>
              <a:t>Work-related self-efficacy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C4-4729-931C-513303D91056}"/>
              </c:ext>
            </c:extLst>
          </c:dPt>
          <c:cat>
            <c:strRef>
              <c:f>Feuil1!$A$23:$A$27</c:f>
              <c:strCache>
                <c:ptCount val="5"/>
                <c:pt idx="0">
                  <c:v>    General work skills </c:v>
                </c:pt>
                <c:pt idx="1">
                  <c:v>     Work-related social skills </c:v>
                </c:pt>
                <c:pt idx="2">
                  <c:v>     Job securing skills</c:v>
                </c:pt>
                <c:pt idx="3">
                  <c:v>     Career planning skills</c:v>
                </c:pt>
                <c:pt idx="4">
                  <c:v>TOTAL WORK RELATED SELF-EFFICACY</c:v>
                </c:pt>
              </c:strCache>
            </c:strRef>
          </c:cat>
          <c:val>
            <c:numRef>
              <c:f>Feuil1!$B$23:$B$27</c:f>
              <c:numCache>
                <c:formatCode>0%</c:formatCode>
                <c:ptCount val="5"/>
                <c:pt idx="0">
                  <c:v>0.755</c:v>
                </c:pt>
                <c:pt idx="1">
                  <c:v>0.55300000000000005</c:v>
                </c:pt>
                <c:pt idx="2">
                  <c:v>0.64200000000000002</c:v>
                </c:pt>
                <c:pt idx="3">
                  <c:v>0.69199999999999995</c:v>
                </c:pt>
                <c:pt idx="4">
                  <c:v>0.68500000000000005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C4-4729-931C-513303D91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4324848"/>
        <c:axId val="1464327728"/>
      </c:barChart>
      <c:catAx>
        <c:axId val="146432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327728"/>
        <c:crosses val="autoZero"/>
        <c:auto val="1"/>
        <c:lblAlgn val="ctr"/>
        <c:lblOffset val="100"/>
        <c:noMultiLvlLbl val="0"/>
      </c:catAx>
      <c:valAx>
        <c:axId val="14643277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3248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376754637464284"/>
          <c:y val="9.9207257723880823E-2"/>
          <c:w val="0.458364125443467"/>
          <c:h val="0.752343640003183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CB-48D3-B7A8-6C93E05DD8F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CB-48D3-B7A8-6C93E05DD8F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CB-48D3-B7A8-6C93E05DD8F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CB-48D3-B7A8-6C93E05DD8F4}"/>
              </c:ext>
            </c:extLst>
          </c:dPt>
          <c:dLbls>
            <c:dLbl>
              <c:idx val="1"/>
              <c:layout>
                <c:manualLayout>
                  <c:x val="-8.2228593539484293E-2"/>
                  <c:y val="-0.132783106937566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CB-48D3-B7A8-6C93E05DD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Feuil1!$J$7:$J$10</c:f>
              <c:strCache>
                <c:ptCount val="4"/>
                <c:pt idx="0">
                  <c:v>Employed</c:v>
                </c:pt>
                <c:pt idx="1">
                  <c:v>Limited-term contract or program</c:v>
                </c:pt>
                <c:pt idx="2">
                  <c:v>Fired / Resigned</c:v>
                </c:pt>
                <c:pt idx="3">
                  <c:v>Never had a job</c:v>
                </c:pt>
              </c:strCache>
            </c:strRef>
          </c:cat>
          <c:val>
            <c:numRef>
              <c:f>Feuil1!$K$7:$K$10</c:f>
              <c:numCache>
                <c:formatCode>0%</c:formatCode>
                <c:ptCount val="4"/>
                <c:pt idx="0">
                  <c:v>0.35</c:v>
                </c:pt>
                <c:pt idx="1">
                  <c:v>0.06</c:v>
                </c:pt>
                <c:pt idx="2">
                  <c:v>0.35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CB-48D3-B7A8-6C93E05DD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1855476043267209"/>
          <c:w val="0.57617189503177113"/>
          <c:h val="0.55440997324877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7C86A-E7E0-470D-B942-9D01485B7FC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C1BC3F-78D1-4309-81EC-C2BE89A8383D}">
      <dgm:prSet phldrT="[Text]" custT="1"/>
      <dgm:spPr/>
      <dgm:t>
        <a:bodyPr/>
        <a:lstStyle/>
        <a:p>
          <a:r>
            <a:rPr lang="en-CA" sz="1800" b="1" noProof="0"/>
            <a:t>Autistic individual</a:t>
          </a:r>
          <a:endParaRPr lang="en-CA" sz="1800" b="1" noProof="0" dirty="0"/>
        </a:p>
      </dgm:t>
    </dgm:pt>
    <dgm:pt modelId="{ECF95CD7-1F17-4AD6-AF3D-0657CF5B67B9}" type="parTrans" cxnId="{607903A4-88DC-4197-A131-876D81BA764B}">
      <dgm:prSet/>
      <dgm:spPr/>
      <dgm:t>
        <a:bodyPr/>
        <a:lstStyle/>
        <a:p>
          <a:endParaRPr lang="en-US" sz="1600"/>
        </a:p>
      </dgm:t>
    </dgm:pt>
    <dgm:pt modelId="{46B8C786-F6E5-4C2E-BB66-6D4C88263A37}" type="sibTrans" cxnId="{607903A4-88DC-4197-A131-876D81BA764B}">
      <dgm:prSet/>
      <dgm:spPr/>
      <dgm:t>
        <a:bodyPr/>
        <a:lstStyle/>
        <a:p>
          <a:endParaRPr lang="en-US" sz="1600"/>
        </a:p>
      </dgm:t>
    </dgm:pt>
    <dgm:pt modelId="{A7A392D3-BC8D-442F-A8BF-13544332A58E}">
      <dgm:prSet phldrT="[Text]" custT="1"/>
      <dgm:spPr/>
      <dgm:t>
        <a:bodyPr/>
        <a:lstStyle/>
        <a:p>
          <a:endParaRPr lang="en-CA" sz="1800" b="1" noProof="0" dirty="0"/>
        </a:p>
        <a:p>
          <a:endParaRPr lang="en-CA" sz="1800" b="1" noProof="0" dirty="0"/>
        </a:p>
        <a:p>
          <a:r>
            <a:rPr lang="en-CA" sz="1800" b="1" noProof="0" dirty="0"/>
            <a:t>Family and relatives </a:t>
          </a:r>
          <a:r>
            <a:rPr lang="en-CA" sz="2000" noProof="0" dirty="0"/>
            <a:t>	</a:t>
          </a:r>
        </a:p>
      </dgm:t>
    </dgm:pt>
    <dgm:pt modelId="{B42E1BF1-C1F2-49B6-8522-CC5C0BB091B2}" type="parTrans" cxnId="{3DBECB99-84B8-4201-B204-8DB5C694A761}">
      <dgm:prSet/>
      <dgm:spPr/>
      <dgm:t>
        <a:bodyPr/>
        <a:lstStyle/>
        <a:p>
          <a:endParaRPr lang="en-US" sz="1600"/>
        </a:p>
      </dgm:t>
    </dgm:pt>
    <dgm:pt modelId="{A2B9302D-569B-4542-98E9-72401BF89C27}" type="sibTrans" cxnId="{3DBECB99-84B8-4201-B204-8DB5C694A761}">
      <dgm:prSet/>
      <dgm:spPr/>
      <dgm:t>
        <a:bodyPr/>
        <a:lstStyle/>
        <a:p>
          <a:endParaRPr lang="en-US" sz="1600"/>
        </a:p>
      </dgm:t>
    </dgm:pt>
    <dgm:pt modelId="{59E6B8B0-A807-46CF-9431-8758D63770CC}">
      <dgm:prSet phldrT="[Text]" custT="1"/>
      <dgm:spPr/>
      <dgm:t>
        <a:bodyPr/>
        <a:lstStyle/>
        <a:p>
          <a:endParaRPr lang="en-CA" sz="1800" b="1" noProof="0" dirty="0"/>
        </a:p>
        <a:p>
          <a:r>
            <a:rPr lang="en-CA" sz="1800" b="1" noProof="0" dirty="0"/>
            <a:t>Specialized employment support services</a:t>
          </a:r>
        </a:p>
        <a:p>
          <a:r>
            <a:rPr lang="en-CA" sz="1800" b="1" noProof="0" dirty="0"/>
            <a:t>Educational services</a:t>
          </a:r>
        </a:p>
      </dgm:t>
    </dgm:pt>
    <dgm:pt modelId="{668DE919-C8C8-45FD-8382-233FD6FAE5A1}" type="parTrans" cxnId="{39D465C9-2266-4937-BB2F-5B35095AC14A}">
      <dgm:prSet/>
      <dgm:spPr/>
      <dgm:t>
        <a:bodyPr/>
        <a:lstStyle/>
        <a:p>
          <a:endParaRPr lang="en-US" sz="1600"/>
        </a:p>
      </dgm:t>
    </dgm:pt>
    <dgm:pt modelId="{6FD7ABBF-6B6A-4526-9E6A-DA20C1646C77}" type="sibTrans" cxnId="{39D465C9-2266-4937-BB2F-5B35095AC14A}">
      <dgm:prSet/>
      <dgm:spPr/>
      <dgm:t>
        <a:bodyPr/>
        <a:lstStyle/>
        <a:p>
          <a:endParaRPr lang="en-US" sz="1600"/>
        </a:p>
      </dgm:t>
    </dgm:pt>
    <dgm:pt modelId="{6279F656-B939-4B04-8A7E-9844708ACA32}">
      <dgm:prSet phldrT="[Text]" custT="1"/>
      <dgm:spPr/>
      <dgm:t>
        <a:bodyPr/>
        <a:lstStyle/>
        <a:p>
          <a:r>
            <a:rPr lang="en-CA" sz="1800" b="1" noProof="0" dirty="0"/>
            <a:t>Community</a:t>
          </a:r>
        </a:p>
        <a:p>
          <a:r>
            <a:rPr lang="en-CA" sz="1400" noProof="0" dirty="0"/>
            <a:t>Transport – Housing – </a:t>
          </a:r>
          <a:br>
            <a:rPr lang="en-CA" sz="1400" noProof="0" dirty="0"/>
          </a:br>
          <a:r>
            <a:rPr lang="en-CA" sz="1400" noProof="0" dirty="0"/>
            <a:t>Health and social care – </a:t>
          </a:r>
          <a:br>
            <a:rPr lang="en-CA" sz="1400" noProof="0" dirty="0"/>
          </a:br>
          <a:r>
            <a:rPr lang="en-CA" sz="1400" noProof="0" dirty="0"/>
            <a:t>Social benefits</a:t>
          </a:r>
        </a:p>
      </dgm:t>
      <dgm:extLst>
        <a:ext uri="{E40237B7-FDA0-4F09-8148-C483321AD2D9}">
          <dgm14:cNvPr xmlns:dgm14="http://schemas.microsoft.com/office/drawing/2010/diagram" id="0" name="" descr="Figure: ecosystemic approach&#10;&#10;A middle square contains 'Autistic individual'&#10;Is surrounded by 4 square, containing &quot;Family and relatives &quot;; &quot;Community, transport, housing, health and social care, social benefits&quot;; Workplace; Educational services and Specialized employment support services&#10;&#10;Is surronded by a bigger square containing &quot;societal values&quot; public policies&quot;"/>
        </a:ext>
      </dgm:extLst>
    </dgm:pt>
    <dgm:pt modelId="{46D24A50-DBB4-4F87-8FE7-1B3ACB899B31}" type="parTrans" cxnId="{278799D9-09B4-4FAA-A92E-B1DD2FC1E233}">
      <dgm:prSet/>
      <dgm:spPr/>
      <dgm:t>
        <a:bodyPr/>
        <a:lstStyle/>
        <a:p>
          <a:endParaRPr lang="en-US" sz="1600"/>
        </a:p>
      </dgm:t>
    </dgm:pt>
    <dgm:pt modelId="{3C210610-E21D-4999-8D2F-D4DF23D4170F}" type="sibTrans" cxnId="{278799D9-09B4-4FAA-A92E-B1DD2FC1E233}">
      <dgm:prSet/>
      <dgm:spPr/>
      <dgm:t>
        <a:bodyPr/>
        <a:lstStyle/>
        <a:p>
          <a:endParaRPr lang="en-US" sz="1600"/>
        </a:p>
      </dgm:t>
    </dgm:pt>
    <dgm:pt modelId="{426E059E-7873-4E9A-AE18-78A95FE04071}">
      <dgm:prSet phldrT="[Text]" custT="1"/>
      <dgm:spPr/>
      <dgm:t>
        <a:bodyPr/>
        <a:lstStyle/>
        <a:p>
          <a:r>
            <a:rPr lang="en-CA" sz="1800" b="1" noProof="0" dirty="0"/>
            <a:t>Workplace</a:t>
          </a:r>
        </a:p>
        <a:p>
          <a:r>
            <a:rPr lang="en-CA" sz="1800" noProof="0" dirty="0"/>
            <a:t> </a:t>
          </a:r>
          <a:endParaRPr lang="en-CA" sz="1400" noProof="0" dirty="0"/>
        </a:p>
      </dgm:t>
    </dgm:pt>
    <dgm:pt modelId="{2A0C198B-C3E9-42C4-9E7F-9CEAE6659CDA}" type="parTrans" cxnId="{F7621BBE-3F1A-43F6-8C82-116F735CAD48}">
      <dgm:prSet/>
      <dgm:spPr/>
      <dgm:t>
        <a:bodyPr/>
        <a:lstStyle/>
        <a:p>
          <a:endParaRPr lang="en-US" sz="1600"/>
        </a:p>
      </dgm:t>
    </dgm:pt>
    <dgm:pt modelId="{C8932B83-4314-400B-9972-F686C37E703B}" type="sibTrans" cxnId="{F7621BBE-3F1A-43F6-8C82-116F735CAD48}">
      <dgm:prSet/>
      <dgm:spPr/>
      <dgm:t>
        <a:bodyPr/>
        <a:lstStyle/>
        <a:p>
          <a:endParaRPr lang="en-US" sz="1600"/>
        </a:p>
      </dgm:t>
    </dgm:pt>
    <dgm:pt modelId="{6012FFBE-930B-48AA-A44C-5E37DE8E628B}" type="pres">
      <dgm:prSet presAssocID="{3497C86A-E7E0-470D-B942-9D01485B7FC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533FC9-6295-4336-977C-2757F8034E55}" type="pres">
      <dgm:prSet presAssocID="{3497C86A-E7E0-470D-B942-9D01485B7FC2}" presName="matrix" presStyleCnt="0"/>
      <dgm:spPr/>
    </dgm:pt>
    <dgm:pt modelId="{96DC467E-5BBC-40BE-A155-AAB565DE0A3B}" type="pres">
      <dgm:prSet presAssocID="{3497C86A-E7E0-470D-B942-9D01485B7FC2}" presName="tile1" presStyleLbl="node1" presStyleIdx="0" presStyleCnt="4" custLinFactNeighborX="-1264"/>
      <dgm:spPr/>
    </dgm:pt>
    <dgm:pt modelId="{E49A26D6-D927-4B24-A829-40C0D56079F4}" type="pres">
      <dgm:prSet presAssocID="{3497C86A-E7E0-470D-B942-9D01485B7F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6ED4C0-4379-4C5A-8D82-BA486699BF63}" type="pres">
      <dgm:prSet presAssocID="{3497C86A-E7E0-470D-B942-9D01485B7FC2}" presName="tile2" presStyleLbl="node1" presStyleIdx="1" presStyleCnt="4" custLinFactNeighborX="1547" custLinFactNeighborY="0"/>
      <dgm:spPr/>
    </dgm:pt>
    <dgm:pt modelId="{177A08D8-F687-48D4-8ABA-534BF57444B9}" type="pres">
      <dgm:prSet presAssocID="{3497C86A-E7E0-470D-B942-9D01485B7F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FC35F0-34DB-4735-9FE1-76959DED09EE}" type="pres">
      <dgm:prSet presAssocID="{3497C86A-E7E0-470D-B942-9D01485B7FC2}" presName="tile3" presStyleLbl="node1" presStyleIdx="2" presStyleCnt="4"/>
      <dgm:spPr/>
    </dgm:pt>
    <dgm:pt modelId="{71AC4E39-ABA1-46D6-B10A-31455BE83A49}" type="pres">
      <dgm:prSet presAssocID="{3497C86A-E7E0-470D-B942-9D01485B7F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BE68EA-87E0-406B-B51C-52CE20DAA7B5}" type="pres">
      <dgm:prSet presAssocID="{3497C86A-E7E0-470D-B942-9D01485B7FC2}" presName="tile4" presStyleLbl="node1" presStyleIdx="3" presStyleCnt="4" custScaleX="100992" custScaleY="100822" custLinFactNeighborY="483"/>
      <dgm:spPr/>
    </dgm:pt>
    <dgm:pt modelId="{4B8DF203-3B51-4428-97E8-DE7A4D0FE3AE}" type="pres">
      <dgm:prSet presAssocID="{3497C86A-E7E0-470D-B942-9D01485B7F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961E1A4-FE93-4228-814F-1949540F1771}" type="pres">
      <dgm:prSet presAssocID="{3497C86A-E7E0-470D-B942-9D01485B7FC2}" presName="centerTile" presStyleLbl="fgShp" presStyleIdx="0" presStyleCnt="1" custLinFactNeighborY="3864">
        <dgm:presLayoutVars>
          <dgm:chMax val="0"/>
          <dgm:chPref val="0"/>
        </dgm:presLayoutVars>
      </dgm:prSet>
      <dgm:spPr/>
    </dgm:pt>
  </dgm:ptLst>
  <dgm:cxnLst>
    <dgm:cxn modelId="{5801890A-29DD-49B9-81F7-E93FBD24792B}" type="presOf" srcId="{59E6B8B0-A807-46CF-9431-8758D63770CC}" destId="{776ED4C0-4379-4C5A-8D82-BA486699BF63}" srcOrd="0" destOrd="0" presId="urn:microsoft.com/office/officeart/2005/8/layout/matrix1"/>
    <dgm:cxn modelId="{B16EBE16-CD7B-40B3-BA61-2C6A2A8C5FDD}" type="presOf" srcId="{6279F656-B939-4B04-8A7E-9844708ACA32}" destId="{89FC35F0-34DB-4735-9FE1-76959DED09EE}" srcOrd="0" destOrd="0" presId="urn:microsoft.com/office/officeart/2005/8/layout/matrix1"/>
    <dgm:cxn modelId="{D421B223-CB50-44E3-8F2A-666F6B672EE1}" type="presOf" srcId="{426E059E-7873-4E9A-AE18-78A95FE04071}" destId="{5CBE68EA-87E0-406B-B51C-52CE20DAA7B5}" srcOrd="0" destOrd="0" presId="urn:microsoft.com/office/officeart/2005/8/layout/matrix1"/>
    <dgm:cxn modelId="{3009F92A-7745-40F7-BA68-B2CC0441DE37}" type="presOf" srcId="{A7A392D3-BC8D-442F-A8BF-13544332A58E}" destId="{E49A26D6-D927-4B24-A829-40C0D56079F4}" srcOrd="1" destOrd="0" presId="urn:microsoft.com/office/officeart/2005/8/layout/matrix1"/>
    <dgm:cxn modelId="{B9ABCE31-6BEF-4B9B-8709-505243E41682}" type="presOf" srcId="{3497C86A-E7E0-470D-B942-9D01485B7FC2}" destId="{6012FFBE-930B-48AA-A44C-5E37DE8E628B}" srcOrd="0" destOrd="0" presId="urn:microsoft.com/office/officeart/2005/8/layout/matrix1"/>
    <dgm:cxn modelId="{B2B9A259-BED0-4B3E-94F6-E931B9E9E760}" type="presOf" srcId="{6279F656-B939-4B04-8A7E-9844708ACA32}" destId="{71AC4E39-ABA1-46D6-B10A-31455BE83A49}" srcOrd="1" destOrd="0" presId="urn:microsoft.com/office/officeart/2005/8/layout/matrix1"/>
    <dgm:cxn modelId="{15419073-BE45-48EB-8786-EA19AAE6445A}" type="presOf" srcId="{8BC1BC3F-78D1-4309-81EC-C2BE89A8383D}" destId="{6961E1A4-FE93-4228-814F-1949540F1771}" srcOrd="0" destOrd="0" presId="urn:microsoft.com/office/officeart/2005/8/layout/matrix1"/>
    <dgm:cxn modelId="{09271A75-ADCA-47C6-86B1-0E5C289F1DF1}" type="presOf" srcId="{426E059E-7873-4E9A-AE18-78A95FE04071}" destId="{4B8DF203-3B51-4428-97E8-DE7A4D0FE3AE}" srcOrd="1" destOrd="0" presId="urn:microsoft.com/office/officeart/2005/8/layout/matrix1"/>
    <dgm:cxn modelId="{3DBECB99-84B8-4201-B204-8DB5C694A761}" srcId="{8BC1BC3F-78D1-4309-81EC-C2BE89A8383D}" destId="{A7A392D3-BC8D-442F-A8BF-13544332A58E}" srcOrd="0" destOrd="0" parTransId="{B42E1BF1-C1F2-49B6-8522-CC5C0BB091B2}" sibTransId="{A2B9302D-569B-4542-98E9-72401BF89C27}"/>
    <dgm:cxn modelId="{D35FE39F-5B18-4D0E-A0C8-126B5BA5084D}" type="presOf" srcId="{59E6B8B0-A807-46CF-9431-8758D63770CC}" destId="{177A08D8-F687-48D4-8ABA-534BF57444B9}" srcOrd="1" destOrd="0" presId="urn:microsoft.com/office/officeart/2005/8/layout/matrix1"/>
    <dgm:cxn modelId="{607903A4-88DC-4197-A131-876D81BA764B}" srcId="{3497C86A-E7E0-470D-B942-9D01485B7FC2}" destId="{8BC1BC3F-78D1-4309-81EC-C2BE89A8383D}" srcOrd="0" destOrd="0" parTransId="{ECF95CD7-1F17-4AD6-AF3D-0657CF5B67B9}" sibTransId="{46B8C786-F6E5-4C2E-BB66-6D4C88263A37}"/>
    <dgm:cxn modelId="{F7621BBE-3F1A-43F6-8C82-116F735CAD48}" srcId="{8BC1BC3F-78D1-4309-81EC-C2BE89A8383D}" destId="{426E059E-7873-4E9A-AE18-78A95FE04071}" srcOrd="3" destOrd="0" parTransId="{2A0C198B-C3E9-42C4-9E7F-9CEAE6659CDA}" sibTransId="{C8932B83-4314-400B-9972-F686C37E703B}"/>
    <dgm:cxn modelId="{39D465C9-2266-4937-BB2F-5B35095AC14A}" srcId="{8BC1BC3F-78D1-4309-81EC-C2BE89A8383D}" destId="{59E6B8B0-A807-46CF-9431-8758D63770CC}" srcOrd="1" destOrd="0" parTransId="{668DE919-C8C8-45FD-8382-233FD6FAE5A1}" sibTransId="{6FD7ABBF-6B6A-4526-9E6A-DA20C1646C77}"/>
    <dgm:cxn modelId="{278799D9-09B4-4FAA-A92E-B1DD2FC1E233}" srcId="{8BC1BC3F-78D1-4309-81EC-C2BE89A8383D}" destId="{6279F656-B939-4B04-8A7E-9844708ACA32}" srcOrd="2" destOrd="0" parTransId="{46D24A50-DBB4-4F87-8FE7-1B3ACB899B31}" sibTransId="{3C210610-E21D-4999-8D2F-D4DF23D4170F}"/>
    <dgm:cxn modelId="{CFAE40F1-9900-469E-B6EA-039987E78DDA}" type="presOf" srcId="{A7A392D3-BC8D-442F-A8BF-13544332A58E}" destId="{96DC467E-5BBC-40BE-A155-AAB565DE0A3B}" srcOrd="0" destOrd="0" presId="urn:microsoft.com/office/officeart/2005/8/layout/matrix1"/>
    <dgm:cxn modelId="{6B467477-D65C-4BBD-B836-0B16FC0B9F1F}" type="presParOf" srcId="{6012FFBE-930B-48AA-A44C-5E37DE8E628B}" destId="{CA533FC9-6295-4336-977C-2757F8034E55}" srcOrd="0" destOrd="0" presId="urn:microsoft.com/office/officeart/2005/8/layout/matrix1"/>
    <dgm:cxn modelId="{0451FDD8-BA02-42DA-B59A-282CA15A6EEE}" type="presParOf" srcId="{CA533FC9-6295-4336-977C-2757F8034E55}" destId="{96DC467E-5BBC-40BE-A155-AAB565DE0A3B}" srcOrd="0" destOrd="0" presId="urn:microsoft.com/office/officeart/2005/8/layout/matrix1"/>
    <dgm:cxn modelId="{E0D15A0D-9759-461A-B032-675A00EBE841}" type="presParOf" srcId="{CA533FC9-6295-4336-977C-2757F8034E55}" destId="{E49A26D6-D927-4B24-A829-40C0D56079F4}" srcOrd="1" destOrd="0" presId="urn:microsoft.com/office/officeart/2005/8/layout/matrix1"/>
    <dgm:cxn modelId="{C44C4D6F-7C14-4B36-BA59-A3FC0B5D930B}" type="presParOf" srcId="{CA533FC9-6295-4336-977C-2757F8034E55}" destId="{776ED4C0-4379-4C5A-8D82-BA486699BF63}" srcOrd="2" destOrd="0" presId="urn:microsoft.com/office/officeart/2005/8/layout/matrix1"/>
    <dgm:cxn modelId="{6F38E3D0-8F56-4BE0-8047-BA5792AF285D}" type="presParOf" srcId="{CA533FC9-6295-4336-977C-2757F8034E55}" destId="{177A08D8-F687-48D4-8ABA-534BF57444B9}" srcOrd="3" destOrd="0" presId="urn:microsoft.com/office/officeart/2005/8/layout/matrix1"/>
    <dgm:cxn modelId="{E056B631-2A6A-4F43-AFC0-8536FF7BD483}" type="presParOf" srcId="{CA533FC9-6295-4336-977C-2757F8034E55}" destId="{89FC35F0-34DB-4735-9FE1-76959DED09EE}" srcOrd="4" destOrd="0" presId="urn:microsoft.com/office/officeart/2005/8/layout/matrix1"/>
    <dgm:cxn modelId="{18CD639A-4468-44FE-A234-388A034EB4C4}" type="presParOf" srcId="{CA533FC9-6295-4336-977C-2757F8034E55}" destId="{71AC4E39-ABA1-46D6-B10A-31455BE83A49}" srcOrd="5" destOrd="0" presId="urn:microsoft.com/office/officeart/2005/8/layout/matrix1"/>
    <dgm:cxn modelId="{D11D1BBE-8392-4673-BCAE-F7C2C687996C}" type="presParOf" srcId="{CA533FC9-6295-4336-977C-2757F8034E55}" destId="{5CBE68EA-87E0-406B-B51C-52CE20DAA7B5}" srcOrd="6" destOrd="0" presId="urn:microsoft.com/office/officeart/2005/8/layout/matrix1"/>
    <dgm:cxn modelId="{467655D6-A311-4545-A870-BDF47F7593E8}" type="presParOf" srcId="{CA533FC9-6295-4336-977C-2757F8034E55}" destId="{4B8DF203-3B51-4428-97E8-DE7A4D0FE3AE}" srcOrd="7" destOrd="0" presId="urn:microsoft.com/office/officeart/2005/8/layout/matrix1"/>
    <dgm:cxn modelId="{27D57131-D968-4051-B66D-21E8C9921CA6}" type="presParOf" srcId="{6012FFBE-930B-48AA-A44C-5E37DE8E628B}" destId="{6961E1A4-FE93-4228-814F-1949540F17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467E-5BBC-40BE-A155-AAB565DE0A3B}">
      <dsp:nvSpPr>
        <dsp:cNvPr id="0" name=""/>
        <dsp:cNvSpPr/>
      </dsp:nvSpPr>
      <dsp:spPr>
        <a:xfrm rot="16200000">
          <a:off x="503582" y="-513172"/>
          <a:ext cx="1556836" cy="257678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b="1" kern="1200" noProof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b="1" kern="1200" noProof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Family and relatives </a:t>
          </a:r>
          <a:r>
            <a:rPr lang="en-CA" sz="2000" kern="1200" noProof="0" dirty="0"/>
            <a:t>	</a:t>
          </a:r>
        </a:p>
      </dsp:txBody>
      <dsp:txXfrm rot="5400000">
        <a:off x="-6391" y="-3198"/>
        <a:ext cx="2576783" cy="1167627"/>
      </dsp:txXfrm>
    </dsp:sp>
    <dsp:sp modelId="{776ED4C0-4379-4C5A-8D82-BA486699BF63}">
      <dsp:nvSpPr>
        <dsp:cNvPr id="0" name=""/>
        <dsp:cNvSpPr/>
      </dsp:nvSpPr>
      <dsp:spPr>
        <a:xfrm>
          <a:off x="2576783" y="-3199"/>
          <a:ext cx="2576783" cy="1556836"/>
        </a:xfrm>
        <a:prstGeom prst="round1Rect">
          <a:avLst/>
        </a:prstGeom>
        <a:solidFill>
          <a:schemeClr val="accent4">
            <a:hueOff val="3214990"/>
            <a:satOff val="-2889"/>
            <a:lumOff val="-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b="1" kern="1200" noProof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Specialized employment support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Educational services</a:t>
          </a:r>
        </a:p>
      </dsp:txBody>
      <dsp:txXfrm>
        <a:off x="2576783" y="-3199"/>
        <a:ext cx="2576783" cy="1167627"/>
      </dsp:txXfrm>
    </dsp:sp>
    <dsp:sp modelId="{89FC35F0-34DB-4735-9FE1-76959DED09EE}">
      <dsp:nvSpPr>
        <dsp:cNvPr id="0" name=""/>
        <dsp:cNvSpPr/>
      </dsp:nvSpPr>
      <dsp:spPr>
        <a:xfrm rot="10800000">
          <a:off x="-6390" y="1553637"/>
          <a:ext cx="2576783" cy="1556836"/>
        </a:xfrm>
        <a:prstGeom prst="round1Rect">
          <a:avLst/>
        </a:prstGeom>
        <a:solidFill>
          <a:schemeClr val="accent4">
            <a:hueOff val="6429979"/>
            <a:satOff val="-5778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Community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Transport – Housing – </a:t>
          </a:r>
          <a:br>
            <a:rPr lang="en-CA" sz="1400" kern="1200" noProof="0" dirty="0"/>
          </a:br>
          <a:r>
            <a:rPr lang="en-CA" sz="1400" kern="1200" noProof="0" dirty="0"/>
            <a:t>Health and social care – </a:t>
          </a:r>
          <a:br>
            <a:rPr lang="en-CA" sz="1400" kern="1200" noProof="0" dirty="0"/>
          </a:br>
          <a:r>
            <a:rPr lang="en-CA" sz="1400" kern="1200" noProof="0" dirty="0"/>
            <a:t>Social benefits</a:t>
          </a:r>
        </a:p>
      </dsp:txBody>
      <dsp:txXfrm rot="10800000">
        <a:off x="-6390" y="1942846"/>
        <a:ext cx="2576783" cy="1167627"/>
      </dsp:txXfrm>
    </dsp:sp>
    <dsp:sp modelId="{5CBE68EA-87E0-406B-B51C-52CE20DAA7B5}">
      <dsp:nvSpPr>
        <dsp:cNvPr id="0" name=""/>
        <dsp:cNvSpPr/>
      </dsp:nvSpPr>
      <dsp:spPr>
        <a:xfrm rot="5400000">
          <a:off x="3073966" y="1030883"/>
          <a:ext cx="1569634" cy="2602344"/>
        </a:xfrm>
        <a:prstGeom prst="round1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Workplace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 dirty="0"/>
            <a:t> </a:t>
          </a:r>
          <a:endParaRPr lang="en-CA" sz="1400" kern="1200" noProof="0" dirty="0"/>
        </a:p>
      </dsp:txBody>
      <dsp:txXfrm rot="-5400000">
        <a:off x="2557612" y="1939647"/>
        <a:ext cx="2602344" cy="1177225"/>
      </dsp:txXfrm>
    </dsp:sp>
    <dsp:sp modelId="{6961E1A4-FE93-4228-814F-1949540F1771}">
      <dsp:nvSpPr>
        <dsp:cNvPr id="0" name=""/>
        <dsp:cNvSpPr/>
      </dsp:nvSpPr>
      <dsp:spPr>
        <a:xfrm>
          <a:off x="1803748" y="1197705"/>
          <a:ext cx="1546069" cy="778418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/>
            <a:t>Autistic individual</a:t>
          </a:r>
          <a:endParaRPr lang="en-CA" sz="1800" b="1" kern="1200" noProof="0" dirty="0"/>
        </a:p>
      </dsp:txBody>
      <dsp:txXfrm>
        <a:off x="1841747" y="1235704"/>
        <a:ext cx="1470071" cy="702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77479-2A63-49F9-AF6A-670DD6DE93BA}" type="datetimeFigureOut">
              <a:rPr lang="fr-CA" smtClean="0"/>
              <a:t>2024-07-02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18497-1E48-4A26-9401-B3B36EC2938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929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427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18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765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39370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4048" y="3767328"/>
            <a:ext cx="6217920" cy="4367023"/>
          </a:xfrm>
        </p:spPr>
        <p:txBody>
          <a:bodyPr/>
          <a:lstStyle/>
          <a:p>
            <a:endParaRPr lang="fr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6445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118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5269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754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8573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192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0536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469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6493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9260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3976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dirty="0"/>
              <a:t> 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05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dirty="0"/>
              <a:t> 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6842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5784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3131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021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8734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54B2-DB0F-4FC7-AC3A-77A6D4590037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5188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678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1732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362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4226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8807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9387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564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39AC-664D-468F-AA75-F92C50E60EF2}" type="slidenum">
              <a:rPr lang="fr-CA" smtClean="0"/>
              <a:pPr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9077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54B2-DB0F-4FC7-AC3A-77A6D4590037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2347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54B2-DB0F-4FC7-AC3A-77A6D4590037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481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74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Quality of Life for Adults with ASD, Nadig,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45F0-D549-45DB-96D6-4BF219A00306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14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37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630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371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23685"/>
            <a:endParaRPr lang="en-CA" sz="9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8497-1E48-4A26-9401-B3B36EC2938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463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69F4DB-C4B9-FB5A-64CA-100C0A1DF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" y="-406853"/>
            <a:ext cx="9144000" cy="7270161"/>
          </a:xfrm>
          <a:prstGeom prst="rect">
            <a:avLst/>
          </a:prstGeom>
          <a:solidFill>
            <a:schemeClr val="bg2">
              <a:alpha val="8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274932"/>
          </a:xfrm>
          <a:solidFill>
            <a:schemeClr val="tx2">
              <a:lumMod val="10000"/>
              <a:lumOff val="90000"/>
              <a:alpha val="90000"/>
            </a:schemeClr>
          </a:solidFill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solidFill>
            <a:schemeClr val="tx2">
              <a:lumMod val="10000"/>
              <a:lumOff val="90000"/>
              <a:alpha val="9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DF464-DC32-D7FC-574E-0B06C63A9440}"/>
              </a:ext>
            </a:extLst>
          </p:cNvPr>
          <p:cNvSpPr/>
          <p:nvPr userDrawn="1"/>
        </p:nvSpPr>
        <p:spPr>
          <a:xfrm>
            <a:off x="0" y="0"/>
            <a:ext cx="9144000" cy="681037"/>
          </a:xfrm>
          <a:prstGeom prst="rect">
            <a:avLst/>
          </a:prstGeom>
          <a:solidFill>
            <a:srgbClr val="EB2C2B"/>
          </a:solidFill>
          <a:ln>
            <a:solidFill>
              <a:srgbClr val="EB2C2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8E51D86-55EF-1EAC-4C3E-C8676AAA36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7905" y="203156"/>
            <a:ext cx="1633195" cy="2731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2B8BDA-E7E4-C8F8-0405-E5592AB49CA9}"/>
              </a:ext>
            </a:extLst>
          </p:cNvPr>
          <p:cNvSpPr txBox="1"/>
          <p:nvPr userDrawn="1"/>
        </p:nvSpPr>
        <p:spPr>
          <a:xfrm>
            <a:off x="3090012" y="250781"/>
            <a:ext cx="3471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>
                <a:solidFill>
                  <a:schemeClr val="bg1"/>
                </a:solidFill>
                <a:latin typeface="Lab Grotesque" pitchFamily="2" charset="77"/>
                <a:cs typeface="Arial" panose="020B0604020202020204" pitchFamily="34" charset="0"/>
              </a:rPr>
              <a:t>École des sciences de la gestion</a:t>
            </a:r>
          </a:p>
        </p:txBody>
      </p:sp>
    </p:spTree>
    <p:extLst>
      <p:ext uri="{BB962C8B-B14F-4D97-AF65-F5344CB8AC3E}">
        <p14:creationId xmlns:p14="http://schemas.microsoft.com/office/powerpoint/2010/main" val="28440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869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324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821353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8000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1074"/>
            <a:ext cx="8229600" cy="4525433"/>
          </a:xfrm>
          <a:prstGeom prst="rect">
            <a:avLst/>
          </a:prstGeom>
        </p:spPr>
        <p:txBody>
          <a:bodyPr/>
          <a:lstStyle>
            <a:lvl1pPr>
              <a:buClr>
                <a:srgbClr val="80000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8EFBED4F-DAF5-46BA-AFE9-816C5A09A13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486507"/>
            <a:ext cx="634998" cy="50800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17686E-C94D-4FD8-A768-BA338281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946897" y="4051299"/>
            <a:ext cx="4203701" cy="381002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CA"/>
              <a:t>@V. Martin 2024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265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ADA11-B14F-3EBC-ADA4-9D28BC16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CB2E9-1A86-37BB-342B-DDA1F35B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3147"/>
            <a:ext cx="7886700" cy="112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A0956-0934-1C07-A318-5FA05CC8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A5A06-5056-097C-C8C2-3C5A47139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92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@V. Martin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A30F1-57B5-0A2A-81AC-51180C815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8975" y="6477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15AF435-AC23-4E24-B628-24A198F8ECA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707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4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69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634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42925"/>
            <a:ext cx="7886700" cy="1147764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92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15847"/>
            <a:ext cx="7886700" cy="1127542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69A509-7FAF-1B19-D412-F93201776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1" b="18403"/>
          <a:stretch/>
        </p:blipFill>
        <p:spPr>
          <a:xfrm>
            <a:off x="87" y="549320"/>
            <a:ext cx="9144000" cy="11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072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701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18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3147"/>
            <a:ext cx="7886700" cy="112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2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@V. Martin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8975" y="6477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15AF435-AC23-4E24-B628-24A198F8ECAA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71C26-14ED-338B-1248-0AFA228AF697}"/>
              </a:ext>
            </a:extLst>
          </p:cNvPr>
          <p:cNvSpPr/>
          <p:nvPr userDrawn="1"/>
        </p:nvSpPr>
        <p:spPr>
          <a:xfrm>
            <a:off x="0" y="-1"/>
            <a:ext cx="9144000" cy="540000"/>
          </a:xfrm>
          <a:prstGeom prst="rect">
            <a:avLst/>
          </a:prstGeom>
          <a:solidFill>
            <a:srgbClr val="EB2C2B"/>
          </a:solidFill>
          <a:ln>
            <a:solidFill>
              <a:srgbClr val="EB2C2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AF7F2D-61F2-6145-2DA8-C77B86D49C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44105" y="145004"/>
            <a:ext cx="1633195" cy="2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tif"/><Relationship Id="rId5" Type="http://schemas.openxmlformats.org/officeDocument/2006/relationships/hyperlink" Target="mailto:Martin.valerie.3@uqam.ca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109.xml"/><Relationship Id="rId9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pesh.ca/guide-faciliter-la-communication-neuromixte-en-milieu-de-travail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tags" Target="../tags/tag178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tags" Target="../tags/tag168.xml"/><Relationship Id="rId41" Type="http://schemas.openxmlformats.org/officeDocument/2006/relationships/tags" Target="../tags/tag180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tags" Target="../tags/tag179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tags" Target="../tags/tag170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notesSlide" Target="../notesSlides/notesSlide35.xml"/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hyperlink" Target="https://www.rnetsa.ca/fr/centre-de-documentation/emploi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DC548-1991-67B8-36FC-DDC803D40B7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6956" y="1122363"/>
            <a:ext cx="7772400" cy="2306637"/>
          </a:xfrm>
        </p:spPr>
        <p:txBody>
          <a:bodyPr anchor="ctr">
            <a:noAutofit/>
          </a:bodyPr>
          <a:lstStyle/>
          <a:p>
            <a:r>
              <a:rPr lang="en-CA" sz="3600" noProof="0" dirty="0"/>
              <a:t>Accommodations as a relational concept </a:t>
            </a:r>
            <a:br>
              <a:rPr lang="en-CA" sz="3600" noProof="0" dirty="0"/>
            </a:br>
            <a:br>
              <a:rPr lang="en-CA" sz="1200" noProof="0" dirty="0"/>
            </a:br>
            <a:r>
              <a:rPr lang="en-CA" sz="3600" noProof="0" dirty="0"/>
              <a:t>The importance of quality relationship between autistic employees and their supervisor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0F2CEE0-5790-8591-1815-80F3FA47017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032480"/>
              </p:ext>
            </p:extLst>
          </p:nvPr>
        </p:nvGraphicFramePr>
        <p:xfrm>
          <a:off x="0" y="5279136"/>
          <a:ext cx="9144000" cy="1578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5343">
                  <a:extLst>
                    <a:ext uri="{9D8B030D-6E8A-4147-A177-3AD203B41FA5}">
                      <a16:colId xmlns:a16="http://schemas.microsoft.com/office/drawing/2014/main" val="317231444"/>
                    </a:ext>
                  </a:extLst>
                </a:gridCol>
                <a:gridCol w="2318657">
                  <a:extLst>
                    <a:ext uri="{9D8B030D-6E8A-4147-A177-3AD203B41FA5}">
                      <a16:colId xmlns:a16="http://schemas.microsoft.com/office/drawing/2014/main" val="3967746544"/>
                    </a:ext>
                  </a:extLst>
                </a:gridCol>
              </a:tblGrid>
              <a:tr h="1578864">
                <a:tc>
                  <a:txBody>
                    <a:bodyPr/>
                    <a:lstStyle/>
                    <a:p>
                      <a:pPr marL="1968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+mj-lt"/>
                      </a:endParaRPr>
                    </a:p>
                    <a:p>
                      <a:pPr marL="1968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Valérie Martin, Ph.D., </a:t>
                      </a:r>
                    </a:p>
                    <a:p>
                      <a:pPr marL="1968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Professor in occupational heath and safety management</a:t>
                      </a:r>
                    </a:p>
                    <a:p>
                      <a:pPr marL="1968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  <a:hlinkClick r:id="rId5"/>
                        </a:rPr>
                        <a:t>martin.valerie.3@uqam.ca</a:t>
                      </a:r>
                      <a:r>
                        <a:rPr lang="en-US" sz="2000" dirty="0">
                          <a:latin typeface="+mj-lt"/>
                        </a:rPr>
                        <a:t> </a:t>
                      </a:r>
                    </a:p>
                  </a:txBody>
                  <a:tcPr>
                    <a:solidFill>
                      <a:srgbClr val="EAEAEA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  <a:p>
                      <a:r>
                        <a:rPr lang="en-US" sz="1800" dirty="0">
                          <a:latin typeface="+mj-lt"/>
                        </a:rPr>
                        <a:t>IDEA Web series </a:t>
                      </a:r>
                    </a:p>
                    <a:p>
                      <a:r>
                        <a:rPr lang="en-US" sz="1800" dirty="0">
                          <a:latin typeface="+mj-lt"/>
                        </a:rPr>
                        <a:t>2024-06-21</a:t>
                      </a:r>
                      <a:endParaRPr lang="fr-CA" dirty="0">
                        <a:latin typeface="+mj-lt"/>
                      </a:endParaRPr>
                    </a:p>
                  </a:txBody>
                  <a:tcPr>
                    <a:solidFill>
                      <a:srgbClr val="EAEAEA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54408"/>
                  </a:ext>
                </a:extLst>
              </a:tr>
            </a:tbl>
          </a:graphicData>
        </a:graphic>
      </p:graphicFrame>
      <p:pic>
        <p:nvPicPr>
          <p:cNvPr id="8" name="Image 7" descr="Logo of the SAGE team&#10;Health, gender, Equality">
            <a:extLst>
              <a:ext uri="{FF2B5EF4-FFF2-40B4-BE49-F238E27FC236}">
                <a16:creationId xmlns:a16="http://schemas.microsoft.com/office/drawing/2014/main" id="{B550A790-F3D9-7051-71C2-299CE04E3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283200"/>
            <a:ext cx="1612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5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ED9BD-E688-2C24-60E4-D2177A23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noProof="0" dirty="0"/>
              <a:t>Participants </a:t>
            </a:r>
            <a:r>
              <a:rPr lang="en-CA" sz="3200" noProof="0" dirty="0"/>
              <a:t>clinical characteristics</a:t>
            </a:r>
            <a:endParaRPr lang="en-CA" sz="3600" noProof="0" dirty="0"/>
          </a:p>
        </p:txBody>
      </p:sp>
      <p:pic>
        <p:nvPicPr>
          <p:cNvPr id="15" name="Espace réservé du contenu 14" descr="Figure: Bar Chart Social Responsiveness Scale - Global (SRS-2)&#10;Normal range : 24%&#10;Mild range : 27%&#10;Moderate range : 30%&#10;Severe range : 19%">
            <a:extLst>
              <a:ext uri="{FF2B5EF4-FFF2-40B4-BE49-F238E27FC236}">
                <a16:creationId xmlns:a16="http://schemas.microsoft.com/office/drawing/2014/main" id="{4B015AA6-EC9B-2E89-BCFF-FA4D43D36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744302"/>
            <a:ext cx="3891804" cy="212595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03714D-3D95-3065-F9A7-82BE2A0A068D}"/>
              </a:ext>
            </a:extLst>
          </p:cNvPr>
          <p:cNvSpPr txBox="1"/>
          <p:nvPr/>
        </p:nvSpPr>
        <p:spPr>
          <a:xfrm>
            <a:off x="345645" y="4508368"/>
            <a:ext cx="354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62% </a:t>
            </a:r>
            <a:r>
              <a:rPr lang="fr-CA" sz="2000" b="1" dirty="0" err="1"/>
              <a:t>had</a:t>
            </a:r>
            <a:r>
              <a:rPr lang="fr-CA" sz="2000" b="1" dirty="0"/>
              <a:t> </a:t>
            </a:r>
            <a:r>
              <a:rPr lang="fr-CA" sz="2000" b="1" dirty="0" err="1"/>
              <a:t>cooccuring</a:t>
            </a:r>
            <a:r>
              <a:rPr lang="fr-CA" sz="2000" b="1" dirty="0"/>
              <a:t> conditions</a:t>
            </a:r>
          </a:p>
          <a:p>
            <a:pPr lvl="1"/>
            <a:r>
              <a:rPr lang="fr-CA" sz="1600" dirty="0" err="1"/>
              <a:t>Such</a:t>
            </a:r>
            <a:r>
              <a:rPr lang="fr-CA" sz="1600" dirty="0"/>
              <a:t> as ADHD, </a:t>
            </a:r>
            <a:r>
              <a:rPr lang="fr-CA" sz="1600" dirty="0" err="1"/>
              <a:t>Anxiety</a:t>
            </a:r>
            <a:r>
              <a:rPr lang="fr-CA" sz="1600" dirty="0"/>
              <a:t>, </a:t>
            </a:r>
            <a:r>
              <a:rPr lang="fr-CA" sz="1600" dirty="0" err="1"/>
              <a:t>Depression</a:t>
            </a:r>
            <a:endParaRPr lang="fr-CA" sz="1600" dirty="0"/>
          </a:p>
        </p:txBody>
      </p:sp>
      <p:pic>
        <p:nvPicPr>
          <p:cNvPr id="17" name="Image 16" descr="Figure: Bar chart Adaptive Behavior - Global (ABAS-II)&#10;Very Low : 5%&#10;Borderline : 3%&#10;Underaverage : 30%&#10;Average : 54%&#10;Above average : 8%">
            <a:extLst>
              <a:ext uri="{FF2B5EF4-FFF2-40B4-BE49-F238E27FC236}">
                <a16:creationId xmlns:a16="http://schemas.microsoft.com/office/drawing/2014/main" id="{35CA6D2D-B604-815E-5982-29FAE5024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123" y="1744301"/>
            <a:ext cx="4606608" cy="22535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BBD108-7141-590D-CE64-28EC8F4672B5}"/>
              </a:ext>
            </a:extLst>
          </p:cNvPr>
          <p:cNvSpPr txBox="1"/>
          <p:nvPr/>
        </p:nvSpPr>
        <p:spPr>
          <a:xfrm>
            <a:off x="4087532" y="4201609"/>
            <a:ext cx="47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19011"/>
            <a:endParaRPr lang="en-CA" sz="2000" dirty="0"/>
          </a:p>
          <a:p>
            <a:pPr defTabSz="3419011"/>
            <a:r>
              <a:rPr lang="en-CA" sz="2000" dirty="0"/>
              <a:t>Higher trait </a:t>
            </a:r>
            <a:r>
              <a:rPr lang="en-CA" sz="2000" b="1" dirty="0"/>
              <a:t>anxiety</a:t>
            </a:r>
            <a:r>
              <a:rPr lang="en-CA" sz="2000" dirty="0"/>
              <a:t> than working-age population </a:t>
            </a:r>
            <a:r>
              <a:rPr lang="en-CA" sz="1600" dirty="0"/>
              <a:t>(p&lt;0.001)</a:t>
            </a:r>
            <a:endParaRPr lang="en-CA" sz="2000" dirty="0"/>
          </a:p>
          <a:p>
            <a:pPr defTabSz="3323685"/>
            <a:endParaRPr lang="fr-CA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323685"/>
            <a:r>
              <a:rPr lang="fr-CA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CA" sz="2000" dirty="0"/>
              <a:t>Higher </a:t>
            </a:r>
            <a:r>
              <a:rPr lang="en-CA" sz="2000" b="1" dirty="0"/>
              <a:t>anxiety toward work </a:t>
            </a:r>
            <a:r>
              <a:rPr lang="en-CA" sz="2000" dirty="0"/>
              <a:t>than working-age population </a:t>
            </a:r>
            <a:r>
              <a:rPr lang="en-CA" sz="1600" dirty="0"/>
              <a:t>(p&lt;0.001)</a:t>
            </a:r>
            <a:br>
              <a:rPr lang="en-CA" sz="2000" i="1" dirty="0"/>
            </a:br>
            <a:endParaRPr lang="en-CA" sz="1200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E90504-8566-A7F7-94D1-97B5A27CB26E}"/>
              </a:ext>
            </a:extLst>
          </p:cNvPr>
          <p:cNvSpPr txBox="1"/>
          <p:nvPr/>
        </p:nvSpPr>
        <p:spPr>
          <a:xfrm>
            <a:off x="7138827" y="6015989"/>
            <a:ext cx="167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1400" dirty="0">
                <a:solidFill>
                  <a:schemeClr val="accent2"/>
                </a:solidFill>
              </a:rPr>
              <a:t>(Spielberger, 1983)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19BE23-22F0-400E-6F22-F59AB9C6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A4D401-D519-318B-850F-60B41C9F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392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9441" y="352654"/>
            <a:ext cx="7886700" cy="1127542"/>
          </a:xfrm>
        </p:spPr>
        <p:txBody>
          <a:bodyPr>
            <a:normAutofit/>
          </a:bodyPr>
          <a:lstStyle/>
          <a:p>
            <a:pPr algn="ctr"/>
            <a:r>
              <a:rPr lang="en-CA" noProof="0" dirty="0"/>
              <a:t>Impact of services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B084B8-2744-72AD-1CEC-D16D1727DEE9}"/>
              </a:ext>
            </a:extLst>
          </p:cNvPr>
          <p:cNvSpPr txBox="1"/>
          <p:nvPr/>
        </p:nvSpPr>
        <p:spPr>
          <a:xfrm>
            <a:off x="220004" y="1154380"/>
            <a:ext cx="279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 err="1"/>
              <a:t>Finding</a:t>
            </a:r>
            <a:r>
              <a:rPr lang="fr-CA" sz="2400" b="1" i="1" dirty="0"/>
              <a:t> </a:t>
            </a:r>
            <a:r>
              <a:rPr lang="fr-CA" sz="2400" b="1" i="1" dirty="0" err="1"/>
              <a:t>employment</a:t>
            </a:r>
            <a:endParaRPr lang="fr-CA" sz="2400" b="1" i="1" dirty="0"/>
          </a:p>
        </p:txBody>
      </p:sp>
      <p:pic>
        <p:nvPicPr>
          <p:cNvPr id="4" name="Image 3" descr="Figure: Pig Chart Finding employment&#10;41%: Job&#10;16% Job with subsidy&#10;14% Job training or integration program&#10;8% Back to school&#10;3% Refered to other services&#10;19% Did not fin job">
            <a:extLst>
              <a:ext uri="{FF2B5EF4-FFF2-40B4-BE49-F238E27FC236}">
                <a16:creationId xmlns:a16="http://schemas.microsoft.com/office/drawing/2014/main" id="{652E3999-0EC6-7E62-D635-641A3568A7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08" t="14210" b="10837"/>
          <a:stretch/>
        </p:blipFill>
        <p:spPr>
          <a:xfrm>
            <a:off x="196851" y="1614055"/>
            <a:ext cx="5669541" cy="26652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1ACD68-2953-4A48-6EFC-5ADD50D6D85E}"/>
              </a:ext>
            </a:extLst>
          </p:cNvPr>
          <p:cNvSpPr txBox="1"/>
          <p:nvPr/>
        </p:nvSpPr>
        <p:spPr>
          <a:xfrm>
            <a:off x="6083725" y="3118701"/>
            <a:ext cx="30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i="1" dirty="0" err="1"/>
              <a:t>Employment</a:t>
            </a:r>
            <a:r>
              <a:rPr lang="fr-CA" sz="2400" b="1" i="1" dirty="0"/>
              <a:t> duration</a:t>
            </a:r>
          </a:p>
        </p:txBody>
      </p:sp>
      <p:graphicFrame>
        <p:nvGraphicFramePr>
          <p:cNvPr id="7" name="Graphique 6" descr="Figure: Pie Chart Employment duration&#10;Employed: 35%&#10;Limited-term contract or program  6%&#10;Never had a job : 24%&#10;Fired of resigned : 35%&#10;">
            <a:extLst>
              <a:ext uri="{FF2B5EF4-FFF2-40B4-BE49-F238E27FC236}">
                <a16:creationId xmlns:a16="http://schemas.microsoft.com/office/drawing/2014/main" id="{D7A4939E-6173-6788-9B43-872F50763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855277"/>
              </p:ext>
            </p:extLst>
          </p:nvPr>
        </p:nvGraphicFramePr>
        <p:xfrm>
          <a:off x="3733800" y="3508466"/>
          <a:ext cx="5362575" cy="326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8A62A-5DCB-0487-3AF4-D86D7190CAF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539" y="4931229"/>
            <a:ext cx="3509647" cy="1822605"/>
          </a:xfr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CA" sz="1800" noProof="0" dirty="0"/>
              <a:t>3.6 months average duration</a:t>
            </a:r>
          </a:p>
          <a:p>
            <a:r>
              <a:rPr lang="en-CA" sz="1800" noProof="0" dirty="0"/>
              <a:t>9 = Employment / 4 = Program </a:t>
            </a:r>
          </a:p>
          <a:p>
            <a:r>
              <a:rPr lang="en-CA" sz="1800" noProof="0" dirty="0"/>
              <a:t>7 = first work experience</a:t>
            </a:r>
          </a:p>
          <a:p>
            <a:pPr lvl="1"/>
            <a:r>
              <a:rPr lang="en-CA" sz="1400" noProof="0" dirty="0"/>
              <a:t>Many later found another job</a:t>
            </a:r>
          </a:p>
          <a:p>
            <a:r>
              <a:rPr lang="en-CA" sz="1800" noProof="0" dirty="0"/>
              <a:t>Job harassment at work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53361E8F-D9A6-0E03-35DA-A7BD4D2B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3106286" y="5861364"/>
            <a:ext cx="612000" cy="27432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F55C54-3B45-869F-82BE-79C85292F39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DFD493-7FB4-4186-B8A0-F597941A4B8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9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2D90E-F96E-46D2-0516-591D124167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sz="4000" noProof="0" dirty="0"/>
              <a:t>What are the key factors that influence the integration process of an autistic employee, when receiving employment support services?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2ECCBF-EA73-B7FF-D444-D98ED4492E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DB0F79-26D8-E6E0-8440-8F1FEB6416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12</a:t>
            </a:fld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B51576-6E58-8C14-6CC2-588DC258C50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31900" y="5491429"/>
            <a:ext cx="759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Martin, V., Flanagan, T. D., Vogus, T. J. et </a:t>
            </a:r>
            <a:r>
              <a:rPr lang="en-US" sz="1600" b="1" dirty="0" err="1">
                <a:solidFill>
                  <a:schemeClr val="accent3"/>
                </a:solidFill>
              </a:rPr>
              <a:t>Chênevert</a:t>
            </a:r>
            <a:r>
              <a:rPr lang="en-US" sz="1600" b="1" dirty="0">
                <a:solidFill>
                  <a:schemeClr val="accent3"/>
                </a:solidFill>
              </a:rPr>
              <a:t>, D. (2022). Sustainable employment depends on quality relationships between supervisors and their employees on the autism spectrum. </a:t>
            </a:r>
            <a:r>
              <a:rPr lang="en-US" sz="1600" b="1" i="1" dirty="0">
                <a:solidFill>
                  <a:schemeClr val="accent3"/>
                </a:solidFill>
              </a:rPr>
              <a:t>Disability &amp; Rehabilitation</a:t>
            </a:r>
            <a:r>
              <a:rPr lang="en-US" sz="1600" b="1" dirty="0">
                <a:solidFill>
                  <a:schemeClr val="accent3"/>
                </a:solidFill>
              </a:rPr>
              <a:t>, 1-12. https://doi.org/10.1080/09638288.2022.2074550</a:t>
            </a:r>
            <a:endParaRPr lang="fr-CA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CA" b="1" noProof="0" dirty="0"/>
              <a:t>Methods</a:t>
            </a:r>
            <a:endParaRPr lang="en-CA" sz="3100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FADD1-0C46-4CF4-CC9A-72A42A96A99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03572" y="1010708"/>
            <a:ext cx="20574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400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(Miles et al,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8096" y="2006221"/>
            <a:ext cx="7645654" cy="4110099"/>
          </a:xfrm>
        </p:spPr>
        <p:txBody>
          <a:bodyPr>
            <a:normAutofit/>
          </a:bodyPr>
          <a:lstStyle/>
          <a:p>
            <a:r>
              <a:rPr lang="en-CA" noProof="0" dirty="0"/>
              <a:t>Interviews = 9 case histories</a:t>
            </a:r>
          </a:p>
          <a:p>
            <a:pPr lvl="1"/>
            <a:r>
              <a:rPr lang="en-CA" noProof="0" dirty="0"/>
              <a:t>9 autistic employees (3 months on the job)</a:t>
            </a:r>
          </a:p>
          <a:p>
            <a:pPr lvl="1"/>
            <a:endParaRPr lang="en-CA" noProof="0" dirty="0"/>
          </a:p>
          <a:p>
            <a:pPr lvl="1"/>
            <a:r>
              <a:rPr lang="en-CA" noProof="0" dirty="0"/>
              <a:t>4 cases - 1 interview – supervisor</a:t>
            </a:r>
          </a:p>
          <a:p>
            <a:pPr lvl="1"/>
            <a:r>
              <a:rPr lang="en-CA" noProof="0" dirty="0"/>
              <a:t>5 cases - 2 or 3 interviews (employee / supervisor / job coach) + notes in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47079-7DFA-F52B-2C0B-03D46DF646E0}"/>
              </a:ext>
            </a:extLst>
          </p:cNvPr>
          <p:cNvSpPr txBox="1"/>
          <p:nvPr/>
        </p:nvSpPr>
        <p:spPr>
          <a:xfrm>
            <a:off x="3969655" y="4460993"/>
            <a:ext cx="12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Variety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13011918"/>
              </p:ext>
            </p:extLst>
          </p:nvPr>
        </p:nvGraphicFramePr>
        <p:xfrm>
          <a:off x="1277116" y="4984213"/>
          <a:ext cx="658976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Employees’ profile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Organization size and type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 sectors</a:t>
                      </a:r>
                      <a:endParaRPr lang="fr-CA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or without subsidy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and negative outcomes</a:t>
                      </a:r>
                      <a:endParaRPr lang="fr-CA" sz="2000" b="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116558-1F09-2636-96E2-2ECE079DF43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89770A-9CF3-4AEB-A5C0-7FC0980D1C8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7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3732" y="799308"/>
            <a:ext cx="8156535" cy="1127542"/>
          </a:xfrm>
        </p:spPr>
        <p:txBody>
          <a:bodyPr>
            <a:normAutofit fontScale="90000"/>
          </a:bodyPr>
          <a:lstStyle/>
          <a:p>
            <a:r>
              <a:rPr lang="en-CA" noProof="0" dirty="0"/>
              <a:t>Support needs for communication</a:t>
            </a:r>
            <a:br>
              <a:rPr lang="en-CA" noProof="0" dirty="0"/>
            </a:br>
            <a:r>
              <a:rPr lang="en-CA" noProof="0" dirty="0"/>
              <a:t>"Success" and/or "failure"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82322-D00C-7666-D917-9C1EA125425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6CF335-FDF0-4D6F-904F-3CC3A47EFF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B955BDD-D1A9-7342-470A-951598C05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136933" y="2497183"/>
            <a:ext cx="2076994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easurement of suggest to failure in low medium and high support needs for communication&#10;&#10;At low needs: Gabriel the programmer has success, &#10;Jeremy the programmer has neither success nor failure and William the tour guide has success&#10;&#10;With medium needs: Martine the quality assurance clerk has nether success nor failure, Thomas the dishwasher has success and Felix the database Clerck has neither success nor failure&#10;&#10;With high needs: Travis the dishwasher ad Alex the assistant cook have success">
            <a:extLst>
              <a:ext uri="{FF2B5EF4-FFF2-40B4-BE49-F238E27FC236}">
                <a16:creationId xmlns:a16="http://schemas.microsoft.com/office/drawing/2014/main" id="{064C8B0D-BAB5-AF55-74F8-0980CEEB0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99" y="2497183"/>
            <a:ext cx="7772400" cy="31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03948" y="2006997"/>
            <a:ext cx="7992000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success or failure of the integration process seemed to depend on the relationship between the manager and the autistic employee</a:t>
            </a: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577516" y="57751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err="1">
                <a:solidFill>
                  <a:schemeClr val="accent3"/>
                </a:solidFill>
              </a:rPr>
              <a:t>Finding</a:t>
            </a:r>
            <a:r>
              <a:rPr lang="fr-CA" b="1" dirty="0">
                <a:solidFill>
                  <a:schemeClr val="accent3"/>
                </a:solidFill>
              </a:rPr>
              <a:t> 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BBED70-639F-A460-DD74-D981171D99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027B0D-3D2B-49C8-AA7D-89DA74F1394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63147"/>
            <a:ext cx="8210550" cy="1127542"/>
          </a:xfrm>
        </p:spPr>
        <p:txBody>
          <a:bodyPr>
            <a:normAutofit fontScale="90000"/>
          </a:bodyPr>
          <a:lstStyle/>
          <a:p>
            <a:r>
              <a:rPr lang="en-CA" noProof="0" dirty="0"/>
              <a:t>Leader-member exchange theory (LMX)</a:t>
            </a:r>
            <a:endParaRPr lang="en-CA" sz="1500" noProof="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8096" y="2006220"/>
            <a:ext cx="7645654" cy="4786465"/>
          </a:xfrm>
        </p:spPr>
        <p:txBody>
          <a:bodyPr>
            <a:normAutofit/>
          </a:bodyPr>
          <a:lstStyle/>
          <a:p>
            <a:r>
              <a:rPr lang="en-CA" noProof="0" dirty="0"/>
              <a:t>Supervisors develop different relationships with each of their subordinates</a:t>
            </a:r>
          </a:p>
          <a:p>
            <a:r>
              <a:rPr lang="en-CA" noProof="0" dirty="0"/>
              <a:t>High-quality supervisor-employee relationships</a:t>
            </a:r>
          </a:p>
          <a:p>
            <a:pPr lvl="1"/>
            <a:r>
              <a:rPr lang="en-CA" noProof="0" dirty="0"/>
              <a:t>↗ supervisor support and coaching</a:t>
            </a:r>
          </a:p>
          <a:p>
            <a:pPr lvl="1"/>
            <a:r>
              <a:rPr lang="en-CA" noProof="0" dirty="0"/>
              <a:t>↗ employee satisfaction and performance</a:t>
            </a:r>
          </a:p>
          <a:p>
            <a:pPr lvl="1"/>
            <a:r>
              <a:rPr lang="en-CA" noProof="0" dirty="0"/>
              <a:t>↘ employee turnover rate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E22B1E7-F312-01CC-3868-F6F88417511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3C4481-D1BA-4146-9559-E470BD51BEE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0A79F4A-18D0-C271-5B41-A078602A17A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0923" y="1552189"/>
            <a:ext cx="44194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fr-CA" altLang="fr-FR" sz="12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Graen</a:t>
            </a:r>
            <a:r>
              <a:rPr kumimoji="0" lang="fr-CA" altLang="fr-FR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1976; </a:t>
            </a:r>
            <a:r>
              <a:rPr kumimoji="0" lang="fr-CA" altLang="fr-FR" sz="12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Dulebohn</a:t>
            </a:r>
            <a:r>
              <a:rPr kumimoji="0" lang="fr-CA" altLang="fr-FR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2011; </a:t>
            </a:r>
            <a:r>
              <a:rPr kumimoji="0" lang="fr-CA" altLang="fr-FR" sz="12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Colella</a:t>
            </a:r>
            <a:r>
              <a:rPr kumimoji="0" lang="fr-CA" altLang="fr-FR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Varma, 2001)</a:t>
            </a:r>
            <a:r>
              <a:rPr kumimoji="0" lang="fr-CA" altLang="fr-FR" sz="7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CA" altLang="fr-FR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8095" y="464024"/>
            <a:ext cx="8375905" cy="1310185"/>
          </a:xfrm>
        </p:spPr>
        <p:txBody>
          <a:bodyPr/>
          <a:lstStyle/>
          <a:p>
            <a:r>
              <a:rPr lang="en-CA" noProof="0" dirty="0">
                <a:sym typeface="Wingdings" panose="05000000000000000000" pitchFamily="2" charset="2"/>
              </a:rPr>
              <a:t>Social exchange theory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6C4BC0-3EA8-9831-D0BC-82627F09A1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84596" y="1010708"/>
            <a:ext cx="147637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(Blau, 1964)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2EF50C-5F69-4542-90B8-B3E883F7F4A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8095" y="1556998"/>
            <a:ext cx="2031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err="1">
                <a:solidFill>
                  <a:schemeClr val="accent2"/>
                </a:solidFill>
                <a:sym typeface="Wingdings" panose="05000000000000000000" pitchFamily="2" charset="2"/>
              </a:rPr>
              <a:t>Reciprocity</a:t>
            </a:r>
            <a:endParaRPr lang="fr-CA" sz="3200" dirty="0">
              <a:solidFill>
                <a:schemeClr val="accent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F7262A-53BF-2D44-A98C-C41C97A83EA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36321" y="2229021"/>
            <a:ext cx="465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dirty="0" err="1">
                <a:sym typeface="Wingdings" panose="05000000000000000000" pitchFamily="2" charset="2"/>
              </a:rPr>
              <a:t>Supervisor</a:t>
            </a:r>
            <a:endParaRPr lang="fr-CA" b="1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9F549DBE-9AB2-4F2D-E578-CB9E34E4FFC7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09873594"/>
              </p:ext>
            </p:extLst>
          </p:nvPr>
        </p:nvGraphicFramePr>
        <p:xfrm>
          <a:off x="628650" y="2649769"/>
          <a:ext cx="7886700" cy="375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2093">
                  <a:extLst>
                    <a:ext uri="{9D8B030D-6E8A-4147-A177-3AD203B41FA5}">
                      <a16:colId xmlns:a16="http://schemas.microsoft.com/office/drawing/2014/main" val="58115019"/>
                    </a:ext>
                  </a:extLst>
                </a:gridCol>
                <a:gridCol w="4204607">
                  <a:extLst>
                    <a:ext uri="{9D8B030D-6E8A-4147-A177-3AD203B41FA5}">
                      <a16:colId xmlns:a16="http://schemas.microsoft.com/office/drawing/2014/main" val="2499548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err="1"/>
                        <a:t>Economic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outcomes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Socioemotional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outcomes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9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Gives </a:t>
                      </a:r>
                      <a:r>
                        <a:rPr lang="en-US" b="1" dirty="0">
                          <a:sym typeface="Wingdings" panose="05000000000000000000" pitchFamily="2" charset="2"/>
                        </a:rPr>
                        <a:t>extra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time and effort to his, her employee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Receives work performance [expectations] </a:t>
                      </a:r>
                      <a:endParaRPr lang="fr-CA" dirty="0"/>
                    </a:p>
                  </a:txBody>
                  <a:tcPr>
                    <a:solidFill>
                      <a:srgbClr val="FCE0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Receives a moral/social reward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ym typeface="Wingdings" panose="05000000000000000000" pitchFamily="2" charset="2"/>
                        </a:rPr>
                        <a:t>Proud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to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help / contribute to society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see his, her employee grateful or happy to have a job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see his, her employee grow and flourish</a:t>
                      </a:r>
                      <a:br>
                        <a:rPr lang="en-US" dirty="0">
                          <a:sym typeface="Wingdings" panose="05000000000000000000" pitchFamily="2" charset="2"/>
                        </a:rPr>
                      </a:b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ym typeface="Wingdings" panose="05000000000000000000" pitchFamily="2" charset="2"/>
                        </a:rPr>
                        <a:t>Recognition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from management 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external (family or other)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fr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71395"/>
                  </a:ext>
                </a:extLst>
              </a:tr>
            </a:tbl>
          </a:graphicData>
        </a:graphic>
      </p:graphicFrame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C7CAD9E-1B74-B0C7-EC52-85BB9F215B2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B1DDC4-78FC-4647-AE84-86CFA47525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2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6478" y="591344"/>
            <a:ext cx="2778947" cy="5585619"/>
          </a:xfrm>
        </p:spPr>
        <p:txBody>
          <a:bodyPr>
            <a:normAutofit/>
          </a:bodyPr>
          <a:lstStyle/>
          <a:p>
            <a:r>
              <a:rPr lang="en-CA" sz="2800" noProof="0" dirty="0">
                <a:solidFill>
                  <a:srgbClr val="FFFFFF"/>
                </a:solidFill>
              </a:rPr>
              <a:t>Socioemotional outcomes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49A141-3135-D655-1694-A5EA2081CFF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2B53A1-AD74-4D17-955C-75728E21774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lvl="1"/>
            <a:r>
              <a:rPr lang="en-CA" noProof="0" dirty="0"/>
              <a:t>“ what impressed us was that we brought out his </a:t>
            </a:r>
            <a:r>
              <a:rPr lang="en-CA" b="1" noProof="0" dirty="0"/>
              <a:t>strengths</a:t>
            </a:r>
            <a:r>
              <a:rPr lang="en-CA" noProof="0" dirty="0"/>
              <a:t>” </a:t>
            </a:r>
          </a:p>
          <a:p>
            <a:pPr lvl="1"/>
            <a:endParaRPr lang="en-CA" noProof="0" dirty="0"/>
          </a:p>
          <a:p>
            <a:pPr lvl="1"/>
            <a:r>
              <a:rPr lang="en-CA" noProof="0" dirty="0"/>
              <a:t>« </a:t>
            </a:r>
            <a:r>
              <a:rPr lang="en-CA" i="1" noProof="0" dirty="0"/>
              <a:t>It's still </a:t>
            </a:r>
            <a:r>
              <a:rPr lang="en-CA" b="1" i="1" noProof="0" dirty="0"/>
              <a:t>gratifying</a:t>
            </a:r>
            <a:r>
              <a:rPr lang="en-CA" i="1" noProof="0" dirty="0"/>
              <a:t> [...], I liked it, this experience, even if, uh, if there were clashes</a:t>
            </a:r>
            <a:r>
              <a:rPr lang="en-CA" noProof="0" dirty="0"/>
              <a:t> ». </a:t>
            </a:r>
          </a:p>
          <a:p>
            <a:pPr lvl="1"/>
            <a:endParaRPr lang="en-CA" noProof="0" dirty="0"/>
          </a:p>
          <a:p>
            <a:pPr lvl="1"/>
            <a:r>
              <a:rPr lang="en-CA" i="1" noProof="0" dirty="0"/>
              <a:t>« I think everyone is </a:t>
            </a:r>
            <a:r>
              <a:rPr lang="en-CA" b="1" i="1" noProof="0" dirty="0"/>
              <a:t>proud</a:t>
            </a:r>
            <a:r>
              <a:rPr lang="en-CA" i="1" noProof="0" dirty="0"/>
              <a:t> of that at the end of the day. Even my employees. We help a little in our community</a:t>
            </a:r>
            <a:r>
              <a:rPr lang="en-CA" noProof="0" dirty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360599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5D0E6-0C02-4DD1-A26D-E7ED681407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noProof="0" dirty="0"/>
              <a:t>Antecedents of the LMX relationship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77823-131F-4E73-9164-908123119E2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noProof="0" dirty="0"/>
              <a:t>Antecedents</a:t>
            </a:r>
          </a:p>
          <a:p>
            <a:pPr lvl="1"/>
            <a:r>
              <a:rPr lang="en-CA" noProof="0" dirty="0"/>
              <a:t>Perceived similarity</a:t>
            </a:r>
          </a:p>
          <a:p>
            <a:pPr lvl="1"/>
            <a:r>
              <a:rPr lang="en-CA" noProof="0" dirty="0"/>
              <a:t>Positive emotions / liking</a:t>
            </a:r>
          </a:p>
          <a:p>
            <a:pPr lvl="1"/>
            <a:r>
              <a:rPr lang="en-CA" noProof="0" dirty="0"/>
              <a:t>Trust</a:t>
            </a:r>
          </a:p>
          <a:p>
            <a:pPr lvl="1"/>
            <a:r>
              <a:rPr lang="en-CA" noProof="0" dirty="0"/>
              <a:t>Positive expectations of employee</a:t>
            </a:r>
          </a:p>
          <a:p>
            <a:endParaRPr lang="en-CA" noProof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B0B422-DD93-4EFD-94F9-05D260C8018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96805" y="4976634"/>
            <a:ext cx="4828566" cy="1200329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Familiarity with autism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“Personal relationship” with autism 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Motivation to hire someone different</a:t>
            </a:r>
            <a:endParaRPr lang="en-CA" sz="2400" dirty="0">
              <a:solidFill>
                <a:schemeClr val="accent2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DE63E30-5D21-4515-983C-9FE30EE6E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 flipV="1">
            <a:off x="4942114" y="4088674"/>
            <a:ext cx="76200" cy="88796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ABF8AA-6FF6-97A8-5D97-9AFA12801B5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40B072-7578-449A-AA5E-6F7D530929F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532CE-9B00-213C-CBBC-F9B8BA7816E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noProof="0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FBD22-201D-9462-F147-33DC3FD7ED9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890748"/>
            <a:ext cx="7886700" cy="4351338"/>
          </a:xfrm>
        </p:spPr>
        <p:txBody>
          <a:bodyPr>
            <a:normAutofit/>
          </a:bodyPr>
          <a:lstStyle/>
          <a:p>
            <a:r>
              <a:rPr lang="en-CA" noProof="0" dirty="0"/>
              <a:t>Autism and employment</a:t>
            </a:r>
          </a:p>
          <a:p>
            <a:endParaRPr lang="en-CA" noProof="0" dirty="0"/>
          </a:p>
          <a:p>
            <a:r>
              <a:rPr lang="en-CA" noProof="0" dirty="0"/>
              <a:t>Employment support services for autistic individuals </a:t>
            </a:r>
          </a:p>
          <a:p>
            <a:endParaRPr lang="en-CA" noProof="0" dirty="0"/>
          </a:p>
          <a:p>
            <a:r>
              <a:rPr lang="en-CA" sz="28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Relationship between the worker and his or her supervisor</a:t>
            </a:r>
          </a:p>
          <a:p>
            <a:endParaRPr lang="en-CA" sz="28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noProof="0" dirty="0"/>
              <a:t>Accommodations and relations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2CA1C2-0DE8-A26C-9162-A32BA8EFE6B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CF2E16-51AF-4F02-0040-F9BC2B4A356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2933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noProof="0" dirty="0"/>
              <a:t>Development of the LMX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noProof="0" dirty="0"/>
              <a:t>Trust develops (or fails to develop) as a result of a mutual testing process</a:t>
            </a:r>
          </a:p>
          <a:p>
            <a:r>
              <a:rPr lang="en-CA" noProof="0" dirty="0"/>
              <a:t>Satisfactory employee responses to manager's tests lead to increased trust</a:t>
            </a:r>
          </a:p>
          <a:p>
            <a:endParaRPr lang="en-CA" noProof="0" dirty="0"/>
          </a:p>
          <a:p>
            <a:r>
              <a:rPr lang="en-CA" noProof="0" dirty="0"/>
              <a:t>Disappointment </a:t>
            </a:r>
            <a:r>
              <a:rPr lang="en-CA" noProof="0" dirty="0">
                <a:sym typeface="Wingdings" panose="05000000000000000000" pitchFamily="2" charset="2"/>
              </a:rPr>
              <a:t> low quality of LMX relationship</a:t>
            </a:r>
          </a:p>
          <a:p>
            <a:endParaRPr lang="en-CA" noProof="0" dirty="0">
              <a:sym typeface="Wingdings" panose="05000000000000000000" pitchFamily="2" charset="2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9EDEB1-32BB-D3EE-14CB-4F63E77DAC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F30B7D-B252-498F-87D3-649A898D7BC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844715" y="6402872"/>
            <a:ext cx="4064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</a:rPr>
              <a:t>(Erdogan &amp; Bauer, 2015; </a:t>
            </a:r>
            <a:r>
              <a:rPr lang="en-CA" sz="1400" i="1" dirty="0" err="1">
                <a:solidFill>
                  <a:schemeClr val="accent2"/>
                </a:solidFill>
              </a:rPr>
              <a:t>Maslyn</a:t>
            </a:r>
            <a:r>
              <a:rPr lang="en-CA" sz="1400" i="1" dirty="0">
                <a:solidFill>
                  <a:schemeClr val="accent2"/>
                </a:solidFill>
              </a:rPr>
              <a:t> and </a:t>
            </a:r>
            <a:r>
              <a:rPr lang="en-CA" sz="1400" i="1" dirty="0" err="1">
                <a:solidFill>
                  <a:schemeClr val="accent2"/>
                </a:solidFill>
              </a:rPr>
              <a:t>Uhl</a:t>
            </a:r>
            <a:r>
              <a:rPr lang="en-CA" sz="1400" i="1" dirty="0">
                <a:solidFill>
                  <a:schemeClr val="accent2"/>
                </a:solidFill>
              </a:rPr>
              <a:t>-Bien, 2001) </a:t>
            </a:r>
            <a:endParaRPr lang="fr-CA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5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9182" y="591344"/>
            <a:ext cx="2806243" cy="5585619"/>
          </a:xfrm>
        </p:spPr>
        <p:txBody>
          <a:bodyPr>
            <a:normAutofit/>
          </a:bodyPr>
          <a:lstStyle/>
          <a:p>
            <a:r>
              <a:rPr lang="en-CA" sz="3200" noProof="0" dirty="0">
                <a:solidFill>
                  <a:srgbClr val="FFFFFF"/>
                </a:solidFill>
              </a:rPr>
              <a:t>Failure - </a:t>
            </a:r>
            <a:br>
              <a:rPr lang="en-CA" sz="3200" noProof="0" dirty="0">
                <a:solidFill>
                  <a:srgbClr val="FFFFFF"/>
                </a:solidFill>
              </a:rPr>
            </a:br>
            <a:r>
              <a:rPr lang="en-CA" sz="3200" noProof="0" dirty="0">
                <a:solidFill>
                  <a:srgbClr val="FFFFFF"/>
                </a:solidFill>
              </a:rPr>
              <a:t>relationship development</a:t>
            </a:r>
            <a:br>
              <a:rPr lang="en-CA" sz="3200" noProof="0" dirty="0">
                <a:solidFill>
                  <a:srgbClr val="FFFFFF"/>
                </a:solidFill>
              </a:rPr>
            </a:br>
            <a:r>
              <a:rPr lang="en-CA" sz="3200" noProof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49A141-3135-D655-1694-A5EA2081CFF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2B53A1-AD74-4D17-955C-75728E21774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3335481" y="591344"/>
            <a:ext cx="5472000" cy="5585619"/>
          </a:xfrm>
        </p:spPr>
        <p:txBody>
          <a:bodyPr anchor="ctr">
            <a:normAutofit/>
          </a:bodyPr>
          <a:lstStyle/>
          <a:p>
            <a:r>
              <a:rPr lang="en-CA" noProof="0" dirty="0"/>
              <a:t>Employee not progressing</a:t>
            </a:r>
          </a:p>
          <a:p>
            <a:pPr lvl="1"/>
            <a:r>
              <a:rPr lang="en-CA" noProof="0" dirty="0"/>
              <a:t>« </a:t>
            </a:r>
            <a:r>
              <a:rPr lang="en-CA" i="1" noProof="0" dirty="0"/>
              <a:t>for me it's, not to have any [disabled employees] honestly, I'd be unhappy". "But he stayed closed. He really stayed closed</a:t>
            </a:r>
            <a:r>
              <a:rPr lang="en-CA" b="1" i="1" noProof="0" dirty="0"/>
              <a:t>, he closed after a week, then he stayed closed</a:t>
            </a:r>
            <a:r>
              <a:rPr lang="en-CA" i="1" noProof="0" dirty="0"/>
              <a:t> </a:t>
            </a:r>
            <a:r>
              <a:rPr lang="en-CA" noProof="0" dirty="0"/>
              <a:t>».</a:t>
            </a:r>
          </a:p>
          <a:p>
            <a:pPr lvl="1"/>
            <a:endParaRPr lang="en-CA" noProof="0" dirty="0"/>
          </a:p>
          <a:p>
            <a:r>
              <a:rPr lang="en-CA" noProof="0" dirty="0"/>
              <a:t>Employee who seems unmotivated</a:t>
            </a:r>
          </a:p>
          <a:p>
            <a:pPr lvl="1"/>
            <a:r>
              <a:rPr lang="en-CA" i="1" noProof="0" dirty="0"/>
              <a:t>« this demotivation and the fact that he has really, really started to focus on other things at work. But… no employer can accept that. »</a:t>
            </a:r>
          </a:p>
          <a:p>
            <a:pPr lvl="1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34828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66274" y="1894484"/>
            <a:ext cx="7459579" cy="2554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quality of the relationship between the manager and the autistic employee was influenced by the action of the job coach, who facilitated communication between the manager and the employee. </a:t>
            </a: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577516" y="577516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>
                <a:solidFill>
                  <a:schemeClr val="accent3"/>
                </a:solidFill>
              </a:rPr>
              <a:t>Finding</a:t>
            </a:r>
            <a:r>
              <a:rPr lang="fr-CA" b="1" dirty="0">
                <a:solidFill>
                  <a:schemeClr val="accent3"/>
                </a:solidFill>
              </a:rPr>
              <a:t> 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668150-843A-2854-8A29-194B13CC11C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420924-86FD-4644-82DF-A1B3A8D444B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5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Role of the job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Employment support services contribute to job maintenance by strengthening the LMX relationship</a:t>
            </a:r>
          </a:p>
          <a:p>
            <a:pPr lvl="1"/>
            <a:r>
              <a:rPr lang="en-CA" noProof="0" dirty="0"/>
              <a:t>associated with positive results for employees</a:t>
            </a:r>
          </a:p>
          <a:p>
            <a:endParaRPr lang="en-CA" noProof="0" dirty="0"/>
          </a:p>
          <a:p>
            <a:r>
              <a:rPr lang="en-CA" noProof="0" dirty="0"/>
              <a:t>The job coach influences the relationship between manager and employee </a:t>
            </a:r>
          </a:p>
          <a:p>
            <a:pPr lvl="1"/>
            <a:r>
              <a:rPr lang="en-CA" noProof="0" dirty="0"/>
              <a:t>Raises awareness</a:t>
            </a:r>
          </a:p>
          <a:p>
            <a:pPr lvl="1"/>
            <a:r>
              <a:rPr lang="en-CA" i="1" noProof="0" dirty="0"/>
              <a:t>Facilitates mutual understanding </a:t>
            </a:r>
          </a:p>
          <a:p>
            <a:pPr lvl="1"/>
            <a:r>
              <a:rPr lang="en-CA" noProof="0" dirty="0"/>
              <a:t>Adapts means of communication</a:t>
            </a:r>
          </a:p>
          <a:p>
            <a:pPr lvl="1"/>
            <a:r>
              <a:rPr lang="en-CA" noProof="0" dirty="0"/>
              <a:t>Shapes expectations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BD3CFB-9221-43A6-8ED8-247AF8C8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335486" y="4627984"/>
            <a:ext cx="0" cy="1296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551EE2F-7F63-4BA3-98BA-6302B3ADB7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93350" y="4534853"/>
            <a:ext cx="26805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CA" sz="2000" dirty="0">
                <a:solidFill>
                  <a:schemeClr val="accent2"/>
                </a:solidFill>
              </a:rPr>
              <a:t>Varies </a:t>
            </a:r>
            <a:r>
              <a:rPr lang="fr-CA" sz="2000" dirty="0" err="1">
                <a:solidFill>
                  <a:schemeClr val="accent2"/>
                </a:solidFill>
              </a:rPr>
              <a:t>according</a:t>
            </a:r>
            <a:r>
              <a:rPr lang="fr-CA" sz="2000" dirty="0">
                <a:solidFill>
                  <a:schemeClr val="accent2"/>
                </a:solidFill>
              </a:rPr>
              <a:t> to </a:t>
            </a:r>
          </a:p>
          <a:p>
            <a:pPr lvl="2"/>
            <a:r>
              <a:rPr lang="fr-CA" sz="2000" dirty="0" err="1">
                <a:solidFill>
                  <a:schemeClr val="accent2"/>
                </a:solidFill>
              </a:rPr>
              <a:t>Employee</a:t>
            </a:r>
            <a:endParaRPr lang="fr-CA" sz="2000" dirty="0">
              <a:solidFill>
                <a:schemeClr val="accent2"/>
              </a:solidFill>
            </a:endParaRPr>
          </a:p>
          <a:p>
            <a:pPr lvl="2"/>
            <a:r>
              <a:rPr lang="fr-CA" sz="2000" dirty="0" err="1">
                <a:solidFill>
                  <a:schemeClr val="accent2"/>
                </a:solidFill>
              </a:rPr>
              <a:t>Supervisor</a:t>
            </a:r>
            <a:endParaRPr lang="fr-CA" sz="2000" dirty="0">
              <a:solidFill>
                <a:schemeClr val="accent2"/>
              </a:solidFill>
            </a:endParaRPr>
          </a:p>
          <a:p>
            <a:pPr lvl="2"/>
            <a:r>
              <a:rPr lang="fr-CA" sz="2000" dirty="0">
                <a:solidFill>
                  <a:schemeClr val="accent2"/>
                </a:solidFill>
              </a:rPr>
              <a:t>Job</a:t>
            </a:r>
          </a:p>
          <a:p>
            <a:endParaRPr lang="en-CA" sz="2000" dirty="0">
              <a:solidFill>
                <a:schemeClr val="accent2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A3AD96-BDB3-BE14-4AA9-007E084F10A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94DE23-FE8B-4099-871D-6D8570C9A52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534" y="591344"/>
            <a:ext cx="2819891" cy="5585619"/>
          </a:xfrm>
        </p:spPr>
        <p:txBody>
          <a:bodyPr>
            <a:normAutofit/>
          </a:bodyPr>
          <a:lstStyle/>
          <a:p>
            <a:r>
              <a:rPr lang="en-CA" sz="2500" noProof="0" dirty="0">
                <a:solidFill>
                  <a:srgbClr val="FFFFFF"/>
                </a:solidFill>
              </a:rPr>
              <a:t>Reassures the manager</a:t>
            </a:r>
            <a:br>
              <a:rPr lang="en-CA" sz="2500" noProof="0" dirty="0">
                <a:solidFill>
                  <a:srgbClr val="FFFFFF"/>
                </a:solidFill>
              </a:rPr>
            </a:br>
            <a:br>
              <a:rPr lang="en-CA" sz="2500" noProof="0" dirty="0">
                <a:solidFill>
                  <a:srgbClr val="FFFFFF"/>
                </a:solidFill>
              </a:rPr>
            </a:br>
            <a:r>
              <a:rPr lang="en-CA" sz="2500" noProof="0" dirty="0">
                <a:solidFill>
                  <a:srgbClr val="FFFFFF"/>
                </a:solidFill>
              </a:rPr>
              <a:t>Understands his employe </a:t>
            </a:r>
            <a:br>
              <a:rPr lang="en-CA" sz="2500" noProof="0" dirty="0">
                <a:solidFill>
                  <a:srgbClr val="FFFFFF"/>
                </a:solidFill>
              </a:rPr>
            </a:br>
            <a:br>
              <a:rPr lang="en-CA" sz="2500" noProof="0" dirty="0">
                <a:solidFill>
                  <a:srgbClr val="FFFFFF"/>
                </a:solidFill>
              </a:rPr>
            </a:br>
            <a:r>
              <a:rPr lang="en-CA" sz="2500" noProof="0" dirty="0">
                <a:solidFill>
                  <a:srgbClr val="FFFFFF"/>
                </a:solidFill>
                <a:sym typeface="Wingdings" panose="05000000000000000000" pitchFamily="2" charset="2"/>
              </a:rPr>
              <a:t> antecedent to </a:t>
            </a:r>
            <a:r>
              <a:rPr lang="en-CA" sz="2500" noProof="0" dirty="0">
                <a:solidFill>
                  <a:srgbClr val="FFFFFF"/>
                </a:solidFill>
              </a:rPr>
              <a:t> LMX relationship</a:t>
            </a:r>
            <a:endParaRPr lang="en-CA" sz="2500" i="1" noProof="0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49A141-3135-D655-1694-A5EA2081CFF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2B53A1-AD74-4D17-955C-75728E21774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219075" lvl="1" indent="0">
              <a:buNone/>
            </a:pPr>
            <a:endParaRPr lang="en-CA" i="1" noProof="0" dirty="0"/>
          </a:p>
          <a:p>
            <a:pPr marL="219075" lvl="1" indent="0">
              <a:buNone/>
            </a:pPr>
            <a:r>
              <a:rPr lang="en-CA" i="1" noProof="0" dirty="0"/>
              <a:t>Manager: "we talked about a lot with [the job coach] about everything psychological. His profile. That's for sure. At the same time, his limitations, his personality.</a:t>
            </a:r>
          </a:p>
          <a:p>
            <a:pPr marL="219075" lvl="1" indent="0">
              <a:buNone/>
            </a:pPr>
            <a:endParaRPr lang="en-CA" noProof="0" dirty="0"/>
          </a:p>
          <a:p>
            <a:pPr marL="219075" lvl="1" indent="0">
              <a:buNone/>
            </a:pPr>
            <a:r>
              <a:rPr lang="en-CA" i="1" noProof="0" dirty="0"/>
              <a:t>Manager: [autism] "It can be destabilizing. You have to deal with it beforehand. But that's something you have to learn, the first time too, to do things right."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5549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4992" y="681037"/>
            <a:ext cx="2870459" cy="5585619"/>
          </a:xfrm>
        </p:spPr>
        <p:txBody>
          <a:bodyPr>
            <a:normAutofit/>
          </a:bodyPr>
          <a:lstStyle/>
          <a:p>
            <a:r>
              <a:rPr lang="en-CA" sz="2800" noProof="0" dirty="0">
                <a:solidFill>
                  <a:srgbClr val="FFFFFF"/>
                </a:solidFill>
              </a:rPr>
              <a:t>COMMUNICATION</a:t>
            </a:r>
            <a:br>
              <a:rPr lang="en-CA" sz="2800" noProof="0" dirty="0">
                <a:solidFill>
                  <a:srgbClr val="FFFFFF"/>
                </a:solidFill>
              </a:rPr>
            </a:br>
            <a:br>
              <a:rPr lang="en-CA" sz="2800" noProof="0" dirty="0">
                <a:solidFill>
                  <a:srgbClr val="FFFFFF"/>
                </a:solidFill>
              </a:rPr>
            </a:br>
            <a:r>
              <a:rPr lang="en-CA" sz="2800" noProof="0" dirty="0">
                <a:solidFill>
                  <a:srgbClr val="FFFFFF"/>
                </a:solidFill>
              </a:rPr>
              <a:t>Job coach demonstrates: </a:t>
            </a:r>
            <a:br>
              <a:rPr lang="en-CA" sz="2800" noProof="0" dirty="0">
                <a:solidFill>
                  <a:srgbClr val="FFFFFF"/>
                </a:solidFill>
              </a:rPr>
            </a:br>
            <a:br>
              <a:rPr lang="en-CA" sz="2800" noProof="0" dirty="0">
                <a:solidFill>
                  <a:srgbClr val="FFFFFF"/>
                </a:solidFill>
              </a:rPr>
            </a:br>
            <a:r>
              <a:rPr lang="en-CA" sz="2400" noProof="0" dirty="0">
                <a:solidFill>
                  <a:srgbClr val="FFFFFF"/>
                </a:solidFill>
              </a:rPr>
              <a:t>- giving instructions, </a:t>
            </a:r>
            <a:br>
              <a:rPr lang="en-CA" sz="2400" noProof="0" dirty="0">
                <a:solidFill>
                  <a:srgbClr val="FFFFFF"/>
                </a:solidFill>
              </a:rPr>
            </a:br>
            <a:r>
              <a:rPr lang="en-CA" sz="2400" noProof="0" dirty="0">
                <a:solidFill>
                  <a:srgbClr val="FFFFFF"/>
                </a:solidFill>
              </a:rPr>
              <a:t>- communicating with the employee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60E09CA-1693-3E56-7ECF-E0AEB05E84F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5FE1D-F4C3-432D-80FF-87523CDB556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lvl="1"/>
            <a:r>
              <a:rPr lang="en-CA" sz="2400" b="1" i="1" noProof="0" dirty="0">
                <a:solidFill>
                  <a:schemeClr val="tx1">
                    <a:alpha val="80000"/>
                  </a:schemeClr>
                </a:solidFill>
              </a:rPr>
              <a:t>Job coach:</a:t>
            </a:r>
            <a:r>
              <a:rPr lang="en-CA" sz="2400" i="1" noProof="0" dirty="0">
                <a:solidFill>
                  <a:schemeClr val="tx1">
                    <a:alpha val="80000"/>
                  </a:schemeClr>
                </a:solidFill>
              </a:rPr>
              <a:t> "I was trying to explain a little bit how things should be presented to him, so that he'd be clearer."</a:t>
            </a:r>
          </a:p>
          <a:p>
            <a:pPr lvl="1"/>
            <a:endParaRPr lang="en-CA" sz="2400" i="1" noProof="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CA" sz="2400" b="1" i="1" noProof="0" dirty="0">
                <a:solidFill>
                  <a:schemeClr val="tx1">
                    <a:alpha val="80000"/>
                  </a:schemeClr>
                </a:solidFill>
              </a:rPr>
              <a:t>Manager: </a:t>
            </a:r>
            <a:r>
              <a:rPr lang="en-CA" sz="2400" i="1" noProof="0" dirty="0">
                <a:solidFill>
                  <a:schemeClr val="tx1">
                    <a:alpha val="80000"/>
                  </a:schemeClr>
                </a:solidFill>
              </a:rPr>
              <a:t>"When I saw how [the job coach] was taking... talking to Martine, then behaving with her, during those three days, well that allowed me to... to, to loosen up a little". This change was positive and didn't affect Martine. Now [...] things are said, and Martine isn't more anxious than that either."</a:t>
            </a:r>
            <a:endParaRPr lang="en-CA" sz="2400" noProof="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0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7421" y="591344"/>
            <a:ext cx="2738004" cy="5585619"/>
          </a:xfrm>
        </p:spPr>
        <p:txBody>
          <a:bodyPr>
            <a:normAutofit/>
          </a:bodyPr>
          <a:lstStyle/>
          <a:p>
            <a:r>
              <a:rPr lang="en-CA" sz="2500" noProof="0" dirty="0">
                <a:solidFill>
                  <a:srgbClr val="FFFFFF"/>
                </a:solidFill>
              </a:rPr>
              <a:t>Facilitating mutual understanding</a:t>
            </a:r>
            <a:br>
              <a:rPr lang="en-CA" sz="2500" noProof="0" dirty="0">
                <a:solidFill>
                  <a:srgbClr val="FFFFFF"/>
                </a:solidFill>
              </a:rPr>
            </a:br>
            <a:br>
              <a:rPr lang="en-CA" sz="2500" noProof="0" dirty="0">
                <a:solidFill>
                  <a:srgbClr val="FFFFFF"/>
                </a:solidFill>
              </a:rPr>
            </a:br>
            <a:r>
              <a:rPr lang="en-CA" sz="2500" noProof="0" dirty="0">
                <a:solidFill>
                  <a:srgbClr val="FFFFFF"/>
                </a:solidFill>
              </a:rPr>
              <a:t>Unexpected behaviors that can generate rejection</a:t>
            </a:r>
            <a:br>
              <a:rPr lang="en-CA" sz="2500" noProof="0" dirty="0">
                <a:solidFill>
                  <a:srgbClr val="FFFFFF"/>
                </a:solidFill>
              </a:rPr>
            </a:br>
            <a:endParaRPr lang="en-CA" sz="2500" noProof="0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48BE0-D9CA-14C4-CAC0-F5CA08EF8F9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B5F2EA-BEEA-4C65-9DF5-8C3171B907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CA" i="1" noProof="0" dirty="0"/>
              <a:t>Manager: "When it's lunchtime, and we're eating in the cafeteria, and we start talking, people don't know what to do because Martine will say the same thing 10 times: "The pasta's good, the pasta's good, they’re  good". 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5561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1069" y="591344"/>
            <a:ext cx="2724356" cy="5585619"/>
          </a:xfrm>
        </p:spPr>
        <p:txBody>
          <a:bodyPr>
            <a:normAutofit/>
          </a:bodyPr>
          <a:lstStyle/>
          <a:p>
            <a:r>
              <a:rPr lang="en-CA" sz="3100" noProof="0" dirty="0">
                <a:solidFill>
                  <a:srgbClr val="FFFFFF"/>
                </a:solidFill>
              </a:rPr>
              <a:t>Shapes expectations </a:t>
            </a:r>
            <a:br>
              <a:rPr lang="en-CA" sz="3100" noProof="0" dirty="0">
                <a:solidFill>
                  <a:srgbClr val="FFFFFF"/>
                </a:solidFill>
              </a:rPr>
            </a:br>
            <a:br>
              <a:rPr lang="en-CA" sz="2800" noProof="0" dirty="0">
                <a:solidFill>
                  <a:srgbClr val="FFFFFF"/>
                </a:solidFill>
              </a:rPr>
            </a:br>
            <a:r>
              <a:rPr lang="en-CA" sz="2800" noProof="0" dirty="0">
                <a:solidFill>
                  <a:srgbClr val="FFFFFF"/>
                </a:solidFill>
              </a:rPr>
              <a:t>Predisposes to positive performance perception</a:t>
            </a:r>
            <a:endParaRPr lang="en-CA" sz="3100" noProof="0" dirty="0">
              <a:solidFill>
                <a:srgbClr val="FFFFFF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60E09CA-1693-3E56-7ECF-E0AEB05E84F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5FE1D-F4C3-432D-80FF-87523CDB556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CA" sz="2400" i="1" noProof="0" dirty="0"/>
              <a:t>Job coach: "He's good at </a:t>
            </a:r>
            <a:r>
              <a:rPr lang="en-CA" sz="2400" b="1" i="1" noProof="0" dirty="0"/>
              <a:t>black and white stuff</a:t>
            </a:r>
            <a:r>
              <a:rPr lang="en-CA" sz="2400" i="1" noProof="0" dirty="0"/>
              <a:t>, he's very efficient, he's very quick at doing things clearly and precisely. Can we [laughs] just give him these tasks and </a:t>
            </a:r>
            <a:r>
              <a:rPr lang="en-CA" sz="2400" b="1" i="1" noProof="0" dirty="0"/>
              <a:t>delegate the grey rules to someone else</a:t>
            </a:r>
            <a:r>
              <a:rPr lang="en-CA" sz="2400" i="1" noProof="0" dirty="0"/>
              <a:t>?"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DD7296B-80E6-AD7C-74DC-267A7A2DA43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56931" y="5767328"/>
            <a:ext cx="5063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accent2"/>
                </a:solidFill>
                <a:sym typeface="Wingdings" panose="05000000000000000000" pitchFamily="2" charset="2"/>
              </a:rPr>
              <a:t>LMX relationship quality is related to </a:t>
            </a:r>
            <a:r>
              <a:rPr lang="en-US" u="sng" dirty="0">
                <a:solidFill>
                  <a:schemeClr val="accent2"/>
                </a:solidFill>
                <a:sym typeface="Wingdings" panose="05000000000000000000" pitchFamily="2" charset="2"/>
              </a:rPr>
              <a:t>perceived</a:t>
            </a:r>
            <a:r>
              <a:rPr lang="en-US" i="1" dirty="0">
                <a:solidFill>
                  <a:schemeClr val="accent2"/>
                </a:solidFill>
                <a:sym typeface="Wingdings" panose="05000000000000000000" pitchFamily="2" charset="2"/>
              </a:rPr>
              <a:t> performance vs. objectively </a:t>
            </a:r>
            <a:r>
              <a:rPr lang="en-US" i="1" u="sng" dirty="0">
                <a:solidFill>
                  <a:schemeClr val="accent2"/>
                </a:solidFill>
                <a:sym typeface="Wingdings" panose="05000000000000000000" pitchFamily="2" charset="2"/>
              </a:rPr>
              <a:t>measured</a:t>
            </a:r>
            <a:r>
              <a:rPr lang="en-US" i="1" dirty="0">
                <a:solidFill>
                  <a:schemeClr val="accent2"/>
                </a:solidFill>
                <a:sym typeface="Wingdings" panose="05000000000000000000" pitchFamily="2" charset="2"/>
              </a:rPr>
              <a:t> performance</a:t>
            </a:r>
            <a:endParaRPr lang="fr-CA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30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noProof="0" dirty="0"/>
              <a:t>Role of the job coach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8096" y="2006221"/>
            <a:ext cx="7878193" cy="4693837"/>
          </a:xfrm>
        </p:spPr>
        <p:txBody>
          <a:bodyPr>
            <a:normAutofit/>
          </a:bodyPr>
          <a:lstStyle/>
          <a:p>
            <a:r>
              <a:rPr lang="en-CA" noProof="0" dirty="0"/>
              <a:t>Develop the relationship</a:t>
            </a:r>
          </a:p>
          <a:p>
            <a:pPr lvl="1"/>
            <a:r>
              <a:rPr lang="en-CA" noProof="0" dirty="0"/>
              <a:t>Captures subtle social cues that the employee may not detect or interpret</a:t>
            </a:r>
          </a:p>
          <a:p>
            <a:pPr lvl="2"/>
            <a:r>
              <a:rPr lang="en-CA" noProof="0" dirty="0"/>
              <a:t>On-site presence </a:t>
            </a:r>
          </a:p>
          <a:p>
            <a:pPr lvl="2"/>
            <a:endParaRPr lang="en-CA" noProof="0" dirty="0"/>
          </a:p>
          <a:p>
            <a:pPr lvl="2"/>
            <a:endParaRPr lang="en-CA" noProof="0" dirty="0"/>
          </a:p>
          <a:p>
            <a:pPr lvl="1"/>
            <a:r>
              <a:rPr lang="en-CA" noProof="0" dirty="0"/>
              <a:t>Makes "socio-emotional outcomes"  visible</a:t>
            </a:r>
          </a:p>
          <a:p>
            <a:pPr lvl="2"/>
            <a:r>
              <a:rPr lang="en-CA" noProof="0" dirty="0"/>
              <a:t>Highlights employee progress, </a:t>
            </a:r>
          </a:p>
          <a:p>
            <a:pPr lvl="2"/>
            <a:r>
              <a:rPr lang="en-CA" noProof="0" dirty="0"/>
              <a:t>Underlines employee appreciation, </a:t>
            </a:r>
          </a:p>
          <a:p>
            <a:pPr lvl="2"/>
            <a:r>
              <a:rPr lang="en-CA" noProof="0" dirty="0"/>
              <a:t>Recognition of the manager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90A354-8F45-4736-B281-EFF62ED625E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03765" y="2828835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++employees with difficulties seeing that others may have other points of view</a:t>
            </a:r>
            <a:endParaRPr lang="en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D90409-D586-4CFC-AB6F-F9E564FF5A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03765" y="4851778"/>
            <a:ext cx="252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++employees whose emotions are hard to read on their faces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F222EAC-5392-8AAB-3E49-F5C3FE20C2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BF6F6C-2B9C-417D-AAFA-16C9E274679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noProof="0" dirty="0"/>
              <a:t>Failures - No request for support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8398636-A73D-7D1E-C9A2-5C22DCE08BA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2885830"/>
              </p:ext>
            </p:extLst>
          </p:nvPr>
        </p:nvGraphicFramePr>
        <p:xfrm>
          <a:off x="628650" y="1945367"/>
          <a:ext cx="7992836" cy="371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359553583"/>
                    </a:ext>
                  </a:extLst>
                </a:gridCol>
                <a:gridCol w="6411686">
                  <a:extLst>
                    <a:ext uri="{9D8B030D-6E8A-4147-A177-3AD203B41FA5}">
                      <a16:colId xmlns:a16="http://schemas.microsoft.com/office/drawing/2014/main" val="3469010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CA" sz="2000" dirty="0">
                          <a:solidFill>
                            <a:schemeClr val="accent2"/>
                          </a:solidFill>
                        </a:rPr>
                        <a:t>Job coach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"when I was calling him, my client would say: 'It's going well' ".</a:t>
                      </a:r>
                      <a:endParaRPr lang="fr-CA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8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CA" sz="2000" dirty="0">
                        <a:solidFill>
                          <a:schemeClr val="accent2"/>
                        </a:solidFill>
                      </a:endParaRPr>
                    </a:p>
                    <a:p>
                      <a:pPr algn="r"/>
                      <a:r>
                        <a:rPr lang="fr-CA" sz="2000" dirty="0" err="1">
                          <a:solidFill>
                            <a:schemeClr val="accent2"/>
                          </a:solidFill>
                        </a:rPr>
                        <a:t>Supervisor</a:t>
                      </a:r>
                      <a:endParaRPr lang="fr-CA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CA" sz="2000" dirty="0" err="1">
                          <a:solidFill>
                            <a:schemeClr val="accent2"/>
                          </a:solidFill>
                        </a:rPr>
                        <a:t>misinterprets</a:t>
                      </a:r>
                      <a:r>
                        <a:rPr lang="fr-CA" sz="2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A" sz="2000" dirty="0" err="1">
                          <a:solidFill>
                            <a:schemeClr val="accent2"/>
                          </a:solidFill>
                        </a:rPr>
                        <a:t>employee</a:t>
                      </a:r>
                      <a:r>
                        <a:rPr lang="fr-CA" sz="2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A" sz="2000" dirty="0" err="1">
                          <a:solidFill>
                            <a:schemeClr val="accent2"/>
                          </a:solidFill>
                        </a:rPr>
                        <a:t>behaviour</a:t>
                      </a:r>
                      <a:endParaRPr lang="fr-CA" sz="20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800" i="1" dirty="0"/>
                        <a:t>"In the employee lounge, he didn't mix with anyone, didn't talk to anyone, nothing. You know, it was really, it was really, he was closed off. I don't know why."</a:t>
                      </a:r>
                      <a:endParaRPr lang="fr-CA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38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decides to fire his employee</a:t>
                      </a:r>
                    </a:p>
                    <a:p>
                      <a:r>
                        <a:rPr lang="en-US" sz="1800" i="1" dirty="0"/>
                        <a:t>"I can't see myself telling him, telling him, you know, trying to reprimand them [...]. I said: 'you know, these people don't deserve that, it's not...'. And I said: [...], I don't think we're going to get anywhere".</a:t>
                      </a:r>
                      <a:endParaRPr lang="fr-CA" sz="2000" dirty="0"/>
                    </a:p>
                    <a:p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65889"/>
                  </a:ext>
                </a:extLst>
              </a:tr>
            </a:tbl>
          </a:graphicData>
        </a:graphic>
      </p:graphicFrame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83D0FEF-654C-B2E4-2BC4-EDCBA9E0323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E881CC-3A2F-4720-8FB7-39475046D86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3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CDD33-2A93-45B5-569A-A1556D90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Autism and employment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6079D-2A66-5B99-0F37-9C5DEC69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8248650" cy="455816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b="1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58,200 autistic Canadians </a:t>
            </a:r>
            <a:r>
              <a:rPr lang="en-CA" sz="20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aged 15-64 (0.2%)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0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0.7% of the population between 15 and 24 years old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Autistic individuals have an employment rate well below the general population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0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About 25% of adults with developmental disability are employed vs. 61.6% of adults without disabilities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000" noProof="0" dirty="0">
                <a:ea typeface="Calibri" panose="020F0502020204030204" pitchFamily="34" charset="0"/>
                <a:cs typeface="Arial" panose="020B0604020202020204" pitchFamily="34" charset="0"/>
              </a:rPr>
              <a:t>Duration of employment – 4 to 5 jobs in 5 years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0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Among autistic people in employment, 44.9% work full time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000" noProof="0" dirty="0">
                <a:ea typeface="Calibri" panose="020F0502020204030204" pitchFamily="34" charset="0"/>
                <a:cs typeface="Arial" panose="020B0604020202020204" pitchFamily="34" charset="0"/>
              </a:rPr>
              <a:t>Report underemployment </a:t>
            </a:r>
            <a:endParaRPr lang="en-CA" sz="2000" noProof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Co-occurring mental and physical health conditions create additional barriers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CDE98-CCBC-54CB-EC6B-87BB14A1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D4EC5-7C3E-59C9-5F7A-4B0B2800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0AB2A5-02EA-7DFC-E89E-4677F2DFECC6}"/>
              </a:ext>
            </a:extLst>
          </p:cNvPr>
          <p:cNvSpPr txBox="1"/>
          <p:nvPr/>
        </p:nvSpPr>
        <p:spPr>
          <a:xfrm>
            <a:off x="3929974" y="6459067"/>
            <a:ext cx="471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/>
            <a:r>
              <a:rPr lang="fr-CA" sz="1400" dirty="0">
                <a:solidFill>
                  <a:schemeClr val="accent2"/>
                </a:solidFill>
                <a:latin typeface="Segoe UI" panose="020B0502040204020203" pitchFamily="34" charset="0"/>
              </a:rPr>
              <a:t>(</a:t>
            </a:r>
            <a:r>
              <a:rPr lang="fr-CA" sz="1400" dirty="0" err="1">
                <a:solidFill>
                  <a:schemeClr val="accent2"/>
                </a:solidFill>
                <a:latin typeface="Segoe UI" panose="020B0502040204020203" pitchFamily="34" charset="0"/>
              </a:rPr>
              <a:t>Berrigan</a:t>
            </a:r>
            <a:r>
              <a:rPr lang="fr-CA" sz="1400" dirty="0">
                <a:solidFill>
                  <a:schemeClr val="accent2"/>
                </a:solidFill>
                <a:latin typeface="Segoe UI" panose="020B0502040204020203" pitchFamily="34" charset="0"/>
              </a:rPr>
              <a:t> et al., 2020; </a:t>
            </a:r>
            <a:r>
              <a:rPr lang="fr-CA" sz="1400" dirty="0" err="1">
                <a:solidFill>
                  <a:schemeClr val="accent2"/>
                </a:solidFill>
                <a:latin typeface="Segoe UI" panose="020B0502040204020203" pitchFamily="34" charset="0"/>
              </a:rPr>
              <a:t>Ohl</a:t>
            </a:r>
            <a:r>
              <a:rPr lang="fr-CA" sz="1400" dirty="0">
                <a:solidFill>
                  <a:schemeClr val="accent2"/>
                </a:solidFill>
                <a:latin typeface="Segoe UI" panose="020B0502040204020203" pitchFamily="34" charset="0"/>
              </a:rPr>
              <a:t> et al. 2017)</a:t>
            </a:r>
            <a:endParaRPr lang="fr-CA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7E79E-2380-47D1-9855-7A7257C37C6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noProof="0" dirty="0"/>
              <a:t>Other contributing factors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6C59A1-6095-49EE-8731-47BDF3A7767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noProof="0" dirty="0"/>
              <a:t>Co-workers</a:t>
            </a:r>
          </a:p>
          <a:p>
            <a:r>
              <a:rPr lang="en-CA" noProof="0" dirty="0"/>
              <a:t>Flexibility of rules and policies</a:t>
            </a:r>
          </a:p>
          <a:p>
            <a:r>
              <a:rPr lang="en-CA" noProof="0" dirty="0"/>
              <a:t>Wage subsidies </a:t>
            </a:r>
          </a:p>
          <a:p>
            <a:endParaRPr lang="en-CA" noProof="0" dirty="0"/>
          </a:p>
        </p:txBody>
      </p:sp>
      <p:sp>
        <p:nvSpPr>
          <p:cNvPr id="4" name="Flèche : angle droit 3">
            <a:extLst>
              <a:ext uri="{FF2B5EF4-FFF2-40B4-BE49-F238E27FC236}">
                <a16:creationId xmlns:a16="http://schemas.microsoft.com/office/drawing/2014/main" id="{EA76D564-C09B-4495-B7DA-1448958E9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2792203" y="3738429"/>
            <a:ext cx="1018573" cy="590308"/>
          </a:xfrm>
          <a:prstGeom prst="bentUpArrow">
            <a:avLst>
              <a:gd name="adj1" fmla="val 11275"/>
              <a:gd name="adj2" fmla="val 2500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E5F346-1896-4F46-8F39-9BC92AEBBF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657697" y="4174647"/>
            <a:ext cx="5061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>
                <a:solidFill>
                  <a:schemeClr val="accent2"/>
                </a:solidFill>
              </a:rPr>
              <a:t>Importance of the supervisor</a:t>
            </a:r>
          </a:p>
          <a:p>
            <a:pPr marL="457200" indent="-457200">
              <a:buFontTx/>
              <a:buChar char="-"/>
            </a:pPr>
            <a:r>
              <a:rPr lang="en-CA" sz="2800" dirty="0">
                <a:solidFill>
                  <a:schemeClr val="accent2"/>
                </a:solidFill>
              </a:rPr>
              <a:t>opens door</a:t>
            </a:r>
          </a:p>
          <a:p>
            <a:pPr marL="457200" indent="-457200">
              <a:buFontTx/>
              <a:buChar char="-"/>
            </a:pPr>
            <a:r>
              <a:rPr lang="en-CA" sz="2800" dirty="0">
                <a:solidFill>
                  <a:schemeClr val="accent2"/>
                </a:solidFill>
              </a:rPr>
              <a:t>sets the tone</a:t>
            </a:r>
          </a:p>
          <a:p>
            <a:pPr marL="457200" indent="-457200">
              <a:buFontTx/>
              <a:buChar char="-"/>
            </a:pPr>
            <a:r>
              <a:rPr lang="en-CA" sz="2800" dirty="0">
                <a:solidFill>
                  <a:schemeClr val="accent2"/>
                </a:solidFill>
              </a:rPr>
              <a:t>enables implementation </a:t>
            </a:r>
            <a:endParaRPr lang="en-CA" sz="2400" dirty="0">
              <a:solidFill>
                <a:schemeClr val="accent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5A2BA3-22C3-418C-B764-D0C658F7B9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75099" y="5753632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chemeClr val="accent2"/>
                </a:solidFill>
              </a:rPr>
              <a:t>SME</a:t>
            </a:r>
            <a:endParaRPr lang="en-CA" sz="2800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A862CA-F4C4-5FA1-8BE8-376203296F8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B7CA2-27BA-46B1-AAE9-2BC63B3986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038975" y="6375398"/>
            <a:ext cx="2057400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10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60159-10CC-8DC3-2782-902D326B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noProof="0" dirty="0"/>
              <a:t>Accommodations as a relational concept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CE3C2A-BD14-9D91-0E99-DE8CD104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87FB9B-423A-200D-BAD9-4F4A97C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4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BF24404-3D44-8915-470A-63EB9AD0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noProof="0" dirty="0"/>
              <a:t>Accommodations as a relational concept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63381C-9530-8483-3643-D83354C0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CA" noProof="0" dirty="0"/>
              <a:t>Importance of a good supervisor-employee relation for job retention, employer support, job performance, job satisfaction</a:t>
            </a:r>
          </a:p>
          <a:p>
            <a:pPr>
              <a:lnSpc>
                <a:spcPct val="120000"/>
              </a:lnSpc>
            </a:pPr>
            <a:endParaRPr lang="en-CA" noProof="0" dirty="0"/>
          </a:p>
          <a:p>
            <a:pPr>
              <a:lnSpc>
                <a:spcPct val="120000"/>
              </a:lnSpc>
            </a:pPr>
            <a:r>
              <a:rPr lang="en-CA" noProof="0" dirty="0"/>
              <a:t>Accommodation takes place IN the relationship, in everyday communication</a:t>
            </a:r>
          </a:p>
          <a:p>
            <a:pPr lvl="1">
              <a:lnSpc>
                <a:spcPct val="120000"/>
              </a:lnSpc>
            </a:pPr>
            <a:r>
              <a:rPr lang="en-CA" noProof="0" dirty="0"/>
              <a:t>Challenge for the non-autistic partners = daily, in most situations  </a:t>
            </a:r>
          </a:p>
          <a:p>
            <a:pPr lvl="1">
              <a:lnSpc>
                <a:spcPct val="120000"/>
              </a:lnSpc>
            </a:pPr>
            <a:r>
              <a:rPr lang="fr-CA" dirty="0">
                <a:hlinkClick r:id="rId3"/>
              </a:rPr>
              <a:t>CRISPESH (2024). </a:t>
            </a:r>
            <a:r>
              <a:rPr lang="fr-CA" dirty="0" err="1">
                <a:hlinkClick r:id="rId3"/>
              </a:rPr>
              <a:t>Facilitating</a:t>
            </a:r>
            <a:r>
              <a:rPr lang="fr-CA" dirty="0">
                <a:hlinkClick r:id="rId3"/>
              </a:rPr>
              <a:t> </a:t>
            </a:r>
            <a:r>
              <a:rPr lang="fr-CA" dirty="0" err="1">
                <a:hlinkClick r:id="rId3"/>
              </a:rPr>
              <a:t>neuromixed</a:t>
            </a:r>
            <a:r>
              <a:rPr lang="fr-CA" dirty="0">
                <a:hlinkClick r:id="rId3"/>
              </a:rPr>
              <a:t> communication in the </a:t>
            </a:r>
            <a:r>
              <a:rPr lang="fr-CA" dirty="0" err="1">
                <a:hlinkClick r:id="rId3"/>
              </a:rPr>
              <a:t>workplace</a:t>
            </a:r>
            <a:r>
              <a:rPr lang="fr-CA" dirty="0">
                <a:hlinkClick r:id="rId3"/>
              </a:rPr>
              <a:t>: a guide for </a:t>
            </a:r>
            <a:r>
              <a:rPr lang="fr-CA" dirty="0" err="1">
                <a:hlinkClick r:id="rId3"/>
              </a:rPr>
              <a:t>allists</a:t>
            </a:r>
            <a:r>
              <a:rPr lang="fr-CA" dirty="0">
                <a:hlinkClick r:id="rId3"/>
              </a:rPr>
              <a:t> (non-</a:t>
            </a:r>
            <a:r>
              <a:rPr lang="fr-CA" dirty="0" err="1">
                <a:hlinkClick r:id="rId3"/>
              </a:rPr>
              <a:t>autistic</a:t>
            </a:r>
            <a:r>
              <a:rPr lang="fr-CA" dirty="0">
                <a:hlinkClick r:id="rId3"/>
              </a:rPr>
              <a:t>) [in FRENCH]</a:t>
            </a:r>
            <a:endParaRPr lang="en-CA" noProof="0" dirty="0"/>
          </a:p>
          <a:p>
            <a:pPr marL="457200" lvl="1" indent="0">
              <a:lnSpc>
                <a:spcPct val="120000"/>
              </a:lnSpc>
              <a:buNone/>
            </a:pPr>
            <a:endParaRPr lang="en-CA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61F96D-0AB4-3756-6A22-D6AF0312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D5F32D-F9FD-CEBE-F95E-55AE1673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025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4A260-4666-2E93-0B3D-07A6FBE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Changes - social environment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4E8497-5CA1-B35B-5BAC-4BE229A9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Attitudes</a:t>
            </a:r>
          </a:p>
          <a:p>
            <a:r>
              <a:rPr lang="en-CA" noProof="0" dirty="0"/>
              <a:t>Work organization</a:t>
            </a:r>
          </a:p>
          <a:p>
            <a:pPr lvl="1">
              <a:buFont typeface="Arial Narrow" panose="020B0606020202030204" pitchFamily="34" charset="0"/>
              <a:buChar char="-"/>
            </a:pPr>
            <a:r>
              <a:rPr lang="en-CA" noProof="0" dirty="0"/>
              <a:t>Schedule (hours, flexibility, pace)</a:t>
            </a:r>
          </a:p>
          <a:p>
            <a:pPr lvl="1">
              <a:buFont typeface="Arial Narrow" panose="020B0606020202030204" pitchFamily="34" charset="0"/>
              <a:buChar char="-"/>
            </a:pPr>
            <a:r>
              <a:rPr lang="en-CA" noProof="0" dirty="0"/>
              <a:t>Teleworking   </a:t>
            </a:r>
          </a:p>
          <a:p>
            <a:pPr lvl="1">
              <a:buFont typeface="Arial Narrow" panose="020B0606020202030204" pitchFamily="34" charset="0"/>
              <a:buChar char="-"/>
            </a:pPr>
            <a:r>
              <a:rPr lang="en-CA" noProof="0" dirty="0"/>
              <a:t>Tasks and duties</a:t>
            </a:r>
          </a:p>
          <a:p>
            <a:pPr lvl="1">
              <a:buFont typeface="Arial Narrow" panose="020B0606020202030204" pitchFamily="34" charset="0"/>
              <a:buChar char="-"/>
            </a:pPr>
            <a:r>
              <a:rPr lang="en-CA" noProof="0" dirty="0"/>
              <a:t>Routine, flexibility </a:t>
            </a:r>
          </a:p>
          <a:p>
            <a:r>
              <a:rPr lang="en-CA" noProof="0" dirty="0"/>
              <a:t>Training</a:t>
            </a:r>
          </a:p>
          <a:p>
            <a:r>
              <a:rPr lang="en-CA" noProof="0" dirty="0"/>
              <a:t>Communication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A3F98F-2839-F65C-0530-F36A7E7B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A51E5F-9DC2-7FCC-25AD-630020B8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3209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2D341-50D5-BA6F-CBE7-7405CB26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noProof="0" dirty="0"/>
              <a:t>Accommodations as a relational concept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2988B-6D42-79C7-BED4-6065E992B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noProof="0" dirty="0"/>
              <a:t>Accommodations during organisational socialization</a:t>
            </a:r>
          </a:p>
          <a:p>
            <a:pPr lvl="1">
              <a:lnSpc>
                <a:spcPct val="120000"/>
              </a:lnSpc>
            </a:pPr>
            <a:r>
              <a:rPr lang="en-CA" noProof="0" dirty="0"/>
              <a:t>Organizational tactics, new employee behaviors</a:t>
            </a:r>
          </a:p>
          <a:p>
            <a:pPr lvl="1">
              <a:lnSpc>
                <a:spcPct val="120000"/>
              </a:lnSpc>
            </a:pPr>
            <a:r>
              <a:rPr lang="en-CA" noProof="0" dirty="0"/>
              <a:t>Observation of social behaviors, communications, social rules </a:t>
            </a:r>
          </a:p>
          <a:p>
            <a:endParaRPr lang="en-CA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40B008-BBAF-E607-9F87-83513F1CAA6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38975" y="6140964"/>
            <a:ext cx="23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solidFill>
                  <a:schemeClr val="accent2"/>
                </a:solidFill>
              </a:rPr>
              <a:t>(Bauer et al. 2007)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95A766-5C7B-65F8-E5D2-E07345CC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2CF91-0A59-A441-DBC8-74EB727D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201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E5CF7-BF9E-528B-07C9-7B6632E3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3147"/>
            <a:ext cx="8208000" cy="1127542"/>
          </a:xfrm>
        </p:spPr>
        <p:txBody>
          <a:bodyPr>
            <a:normAutofit fontScale="90000"/>
          </a:bodyPr>
          <a:lstStyle/>
          <a:p>
            <a:r>
              <a:rPr lang="en-CA" noProof="0" dirty="0"/>
              <a:t>Accommodations as a result of negotiation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3E048-ABAD-3074-680C-940191B9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58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CA" noProof="0" dirty="0"/>
              <a:t>Obtaining an accommodation depends on a process that is also relational </a:t>
            </a:r>
          </a:p>
          <a:p>
            <a:pPr lvl="1"/>
            <a:r>
              <a:rPr lang="en-CA" noProof="0" dirty="0"/>
              <a:t>Negotiation</a:t>
            </a:r>
          </a:p>
          <a:p>
            <a:pPr lvl="1"/>
            <a:r>
              <a:rPr lang="en-CA" noProof="0" dirty="0"/>
              <a:t>Iterative, non-linear, interactive</a:t>
            </a:r>
          </a:p>
          <a:p>
            <a:pPr lvl="1"/>
            <a:r>
              <a:rPr lang="en-CA" noProof="0" dirty="0"/>
              <a:t>Social, relational and political factors</a:t>
            </a:r>
          </a:p>
          <a:p>
            <a:pPr lvl="1"/>
            <a:endParaRPr lang="en-CA" i="1" noProof="0" dirty="0"/>
          </a:p>
          <a:p>
            <a:pPr lvl="1"/>
            <a:r>
              <a:rPr lang="en-CA" i="1" noProof="0" dirty="0"/>
              <a:t>Social capital </a:t>
            </a:r>
            <a:r>
              <a:rPr lang="en-CA" noProof="0" dirty="0"/>
              <a:t>of the individual needing the accommodation</a:t>
            </a:r>
          </a:p>
          <a:p>
            <a:endParaRPr lang="en-CA" noProof="0" dirty="0"/>
          </a:p>
          <a:p>
            <a:r>
              <a:rPr lang="en-CA" noProof="0" dirty="0"/>
              <a:t>Stakeholders</a:t>
            </a:r>
          </a:p>
          <a:p>
            <a:pPr lvl="1"/>
            <a:r>
              <a:rPr lang="en-CA" noProof="0" dirty="0"/>
              <a:t>HR</a:t>
            </a:r>
          </a:p>
          <a:p>
            <a:pPr lvl="1"/>
            <a:r>
              <a:rPr lang="en-CA" noProof="0" dirty="0"/>
              <a:t>Supervisor</a:t>
            </a:r>
          </a:p>
          <a:p>
            <a:pPr lvl="1"/>
            <a:r>
              <a:rPr lang="en-CA" noProof="0" dirty="0"/>
              <a:t>Union</a:t>
            </a:r>
          </a:p>
          <a:p>
            <a:pPr lvl="1"/>
            <a:r>
              <a:rPr lang="en-CA" noProof="0" dirty="0"/>
              <a:t>External professionals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10B610-8730-06C1-1632-156CA1904EB2}"/>
              </a:ext>
            </a:extLst>
          </p:cNvPr>
          <p:cNvSpPr txBox="1"/>
          <p:nvPr/>
        </p:nvSpPr>
        <p:spPr>
          <a:xfrm>
            <a:off x="7172325" y="5987076"/>
            <a:ext cx="1790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solidFill>
                  <a:schemeClr val="accent2"/>
                </a:solidFill>
              </a:rPr>
              <a:t>(</a:t>
            </a:r>
            <a:r>
              <a:rPr lang="fr-CA" sz="1400" dirty="0" err="1">
                <a:solidFill>
                  <a:schemeClr val="accent2"/>
                </a:solidFill>
              </a:rPr>
              <a:t>Hossain</a:t>
            </a:r>
            <a:r>
              <a:rPr lang="fr-CA" sz="1400" dirty="0">
                <a:solidFill>
                  <a:schemeClr val="accent2"/>
                </a:solidFill>
              </a:rPr>
              <a:t> et al, 2021)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FBF0A9-8C3E-3F02-0924-0FAF204D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67924-16CD-1615-228A-99DA3F01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455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C823B-AB5E-A49B-7F2C-58DD814EB4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noProof="0" dirty="0"/>
              <a:t>Inclusive leadership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E6ABB9-B070-9BA3-65C4-D0E77361860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01871" y="1091168"/>
            <a:ext cx="234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accent2"/>
                </a:solidFill>
              </a:rPr>
              <a:t>(</a:t>
            </a:r>
            <a:r>
              <a:rPr lang="fr-CA" dirty="0" err="1">
                <a:solidFill>
                  <a:schemeClr val="accent2"/>
                </a:solidFill>
              </a:rPr>
              <a:t>Rander</a:t>
            </a:r>
            <a:r>
              <a:rPr lang="fr-CA" dirty="0">
                <a:solidFill>
                  <a:schemeClr val="accent2"/>
                </a:solidFill>
              </a:rPr>
              <a:t> et al., 2018; </a:t>
            </a:r>
            <a:r>
              <a:rPr lang="fr-CA" dirty="0" err="1">
                <a:solidFill>
                  <a:schemeClr val="accent2"/>
                </a:solidFill>
              </a:rPr>
              <a:t>Karkmaz</a:t>
            </a:r>
            <a:r>
              <a:rPr lang="fr-CA" dirty="0">
                <a:solidFill>
                  <a:schemeClr val="accent2"/>
                </a:solidFill>
              </a:rPr>
              <a:t> et al. 2022)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4CC3E0-EBAD-0415-E705-2F907D5A2DF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825625"/>
            <a:ext cx="7886700" cy="4667250"/>
          </a:xfrm>
        </p:spPr>
        <p:txBody>
          <a:bodyPr>
            <a:normAutofit/>
          </a:bodyPr>
          <a:lstStyle/>
          <a:p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fostering employee's uniqueness </a:t>
            </a:r>
          </a:p>
          <a:p>
            <a:pPr lvl="1"/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(e.g., promoting diversity) </a:t>
            </a:r>
          </a:p>
          <a:p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strengthening belongingness within a team </a:t>
            </a:r>
          </a:p>
          <a:p>
            <a:pPr lvl="1"/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(e.g., building relationships)</a:t>
            </a:r>
          </a:p>
          <a:p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showing appreciation</a:t>
            </a:r>
          </a:p>
          <a:p>
            <a:pPr lvl="1"/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 (e.g., recognizing efforts and contributions) </a:t>
            </a:r>
          </a:p>
          <a:p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supporting organizational efforts </a:t>
            </a:r>
          </a:p>
          <a:p>
            <a:pPr lvl="1"/>
            <a:r>
              <a:rPr lang="en-CA" b="0" i="0" noProof="0" dirty="0">
                <a:solidFill>
                  <a:srgbClr val="1F1F1F"/>
                </a:solidFill>
                <a:effectLst/>
                <a:latin typeface="ElsevierGulliver"/>
              </a:rPr>
              <a:t>(e.g., promoting organizational mission on inclusion)</a:t>
            </a:r>
            <a:endParaRPr lang="en-CA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82DF24-FCBA-A8A7-E514-4F0012583CE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810021-5116-3185-B3CB-DB64F0BD28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708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1DE8F-4B07-D6E4-67E5-A2B6F15D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Main take-aways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C36F9-787F-3942-89D7-7AE59F8D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118"/>
            <a:ext cx="7886700" cy="47580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noProof="0" dirty="0"/>
              <a:t>Diverse profile of autistic </a:t>
            </a:r>
            <a:r>
              <a:rPr lang="en-CA" dirty="0"/>
              <a:t>workers</a:t>
            </a:r>
            <a:endParaRPr lang="en-CA" noProof="0" dirty="0"/>
          </a:p>
          <a:p>
            <a:pPr marL="514350" indent="-514350">
              <a:buFont typeface="+mj-lt"/>
              <a:buAutoNum type="arabicPeriod"/>
            </a:pPr>
            <a:r>
              <a:rPr lang="en-CA" noProof="0" dirty="0"/>
              <a:t>Specialized employment support services are useful to find jobs, but workers and supervisors still need support afterwards </a:t>
            </a:r>
          </a:p>
          <a:p>
            <a:pPr marL="514350" indent="-514350">
              <a:buFont typeface="+mj-lt"/>
              <a:buAutoNum type="arabicPeriod"/>
            </a:pPr>
            <a:r>
              <a:rPr lang="en-CA" noProof="0" dirty="0"/>
              <a:t>Communication is a reciprocal / bidirectional activity </a:t>
            </a:r>
            <a:r>
              <a:rPr lang="en-US" noProof="0" dirty="0"/>
              <a:t>in the daily life of the organization</a:t>
            </a:r>
            <a:endParaRPr lang="en-CA" noProof="0" dirty="0"/>
          </a:p>
          <a:p>
            <a:pPr marL="514350" indent="-514350">
              <a:buFont typeface="+mj-lt"/>
              <a:buAutoNum type="arabicPeriod"/>
            </a:pPr>
            <a:r>
              <a:rPr lang="en-CA" noProof="0" dirty="0"/>
              <a:t>Adapting communication is a crucial accommodation for autistic </a:t>
            </a:r>
            <a:r>
              <a:rPr lang="en-CA" dirty="0"/>
              <a:t>workers</a:t>
            </a:r>
            <a:endParaRPr lang="en-CA" noProof="0" dirty="0"/>
          </a:p>
          <a:p>
            <a:pPr lvl="1"/>
            <a:r>
              <a:rPr lang="en-CA" noProof="0" dirty="0"/>
              <a:t>leads to improved supervisor-employee relationship</a:t>
            </a:r>
          </a:p>
          <a:p>
            <a:pPr lvl="1"/>
            <a:r>
              <a:rPr lang="en-CA" noProof="0" dirty="0"/>
              <a:t>positive employment outcomes</a:t>
            </a:r>
          </a:p>
          <a:p>
            <a:pPr marL="457200" lvl="1" indent="0">
              <a:buNone/>
            </a:pPr>
            <a:endParaRPr lang="en-CA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7518A8-9506-6E09-1427-0C6A9FA4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FD8128-B8DD-B71D-332F-BA486E07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7802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1DE8F-4B07-D6E4-67E5-A2B6F15D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Main take-aways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C36F9-787F-3942-89D7-7AE59F8D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80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CA" noProof="0" dirty="0"/>
              <a:t>Job coach should </a:t>
            </a:r>
          </a:p>
          <a:p>
            <a:pPr lvl="1"/>
            <a:r>
              <a:rPr lang="en-CA" noProof="0" dirty="0"/>
              <a:t>focus on developing/improving relationships, as much as on professional tasks</a:t>
            </a:r>
          </a:p>
          <a:p>
            <a:pPr lvl="1"/>
            <a:r>
              <a:rPr lang="en-CA" noProof="0" dirty="0"/>
              <a:t>Support the negotiation of accommodations</a:t>
            </a:r>
          </a:p>
          <a:p>
            <a:pPr lvl="1"/>
            <a:endParaRPr lang="en-CA" noProof="0" dirty="0"/>
          </a:p>
          <a:p>
            <a:pPr marL="514350" indent="-514350">
              <a:buFont typeface="+mj-lt"/>
              <a:buAutoNum type="arabicPeriod" startAt="6"/>
            </a:pPr>
            <a:r>
              <a:rPr lang="en-CA" dirty="0"/>
              <a:t>Inclusive leadership supports the provision of relational accommodations  </a:t>
            </a:r>
            <a:endParaRPr lang="en-CA" noProof="0" dirty="0"/>
          </a:p>
          <a:p>
            <a:endParaRPr lang="en-CA" noProof="0" dirty="0"/>
          </a:p>
          <a:p>
            <a:pPr lvl="1"/>
            <a:endParaRPr lang="en-CA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7518A8-9506-6E09-1427-0C6A9FA4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FD8128-B8DD-B71D-332F-BA486E07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0657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 of the UQAM School of management at night- a modern building with illuminated windows. ">
            <a:extLst>
              <a:ext uri="{FF2B5EF4-FFF2-40B4-BE49-F238E27FC236}">
                <a16:creationId xmlns:a16="http://schemas.microsoft.com/office/drawing/2014/main" id="{1C8BC5A3-A6E9-47DE-322A-E321311FEB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/>
          <a:stretch/>
        </p:blipFill>
        <p:spPr>
          <a:xfrm>
            <a:off x="0" y="13648"/>
            <a:ext cx="9143980" cy="68567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68EE7E-E3C3-159E-99F5-6FCB4535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25" y="5532021"/>
            <a:ext cx="2367329" cy="112754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2ECCBF-EA73-B7FF-D444-D98ED4492E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>
                <a:solidFill>
                  <a:srgbClr val="FFFFFF"/>
                </a:solidFill>
              </a:rPr>
              <a:t>@V. Martin 2024</a:t>
            </a:r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DB0F79-26D8-E6E0-8440-8F1FEB6416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5AF435-AC23-4E24-B628-24A198F8ECAA}" type="slidenum">
              <a:rPr lang="fr-CA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39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CDD33-2A93-45B5-569A-A1556D90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Autism and employment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6079D-2A66-5B99-0F37-9C5DEC69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Difficulties experienced in social interactions, atypical cognitive functioning and behaviors, s</a:t>
            </a:r>
            <a:r>
              <a:rPr lang="en-CA" sz="2400" noProof="0" dirty="0">
                <a:ea typeface="Calibri" panose="020F0502020204030204" pitchFamily="34" charset="0"/>
                <a:cs typeface="Arial" panose="020B0604020202020204" pitchFamily="34" charset="0"/>
              </a:rPr>
              <a:t>ensory issues</a:t>
            </a:r>
            <a:r>
              <a:rPr lang="en-CA" sz="24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can interfere with employability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Double empathy problem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b="0" i="0" noProof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difficulties are due, in part, to a </a:t>
            </a:r>
            <a:r>
              <a:rPr lang="en-CA" b="1" i="0" noProof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lack of mutual </a:t>
            </a:r>
            <a:r>
              <a:rPr lang="en-CA" b="1" i="0" u="none" strike="noStrike" noProof="0" dirty="0">
                <a:effectLst/>
                <a:highlight>
                  <a:srgbClr val="FFFFFF"/>
                </a:highlight>
              </a:rPr>
              <a:t>understanding</a:t>
            </a:r>
            <a:r>
              <a:rPr lang="en-CA" i="0" u="none" strike="noStrike" noProof="0" dirty="0">
                <a:effectLst/>
                <a:highlight>
                  <a:srgbClr val="FFFFFF"/>
                </a:highlight>
              </a:rPr>
              <a:t>, </a:t>
            </a:r>
            <a:endParaRPr lang="en-CA" b="0" i="0" noProof="0" dirty="0">
              <a:solidFill>
                <a:srgbClr val="202122"/>
              </a:solidFill>
              <a:effectLst/>
              <a:highlight>
                <a:srgbClr val="FFFFFF"/>
              </a:highlight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CA" sz="2400" b="0" i="0" noProof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most autistic people struggle to understand and </a:t>
            </a:r>
            <a:r>
              <a:rPr lang="en-CA" sz="2400" b="0" i="0" u="none" strike="noStrike" noProof="0" dirty="0">
                <a:effectLst/>
                <a:highlight>
                  <a:srgbClr val="FFFFFF"/>
                </a:highlight>
              </a:rPr>
              <a:t>empathize</a:t>
            </a:r>
            <a:r>
              <a:rPr lang="en-CA" sz="2400" b="0" i="0" noProof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with non-autistic people,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CA" sz="2400" b="0" i="0" noProof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most non-autistic people also struggle to understand and empathize with autistic people. 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noProof="0" dirty="0">
                <a:solidFill>
                  <a:srgbClr val="2021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Communication is </a:t>
            </a:r>
            <a:r>
              <a:rPr lang="en-CA" b="1" noProof="0" dirty="0">
                <a:solidFill>
                  <a:srgbClr val="2021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bidirectional and a shared responsibility</a:t>
            </a:r>
            <a:endParaRPr lang="en-CA" b="1" noProof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CDE98-CCBC-54CB-EC6B-87BB14A1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D4EC5-7C3E-59C9-5F7A-4B0B2800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4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A8F1AE-49D9-D884-72DE-996975DBE01D}"/>
              </a:ext>
            </a:extLst>
          </p:cNvPr>
          <p:cNvSpPr txBox="1"/>
          <p:nvPr/>
        </p:nvSpPr>
        <p:spPr>
          <a:xfrm>
            <a:off x="3929974" y="6459067"/>
            <a:ext cx="471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/>
            <a:r>
              <a:rPr lang="fr-CA" sz="1400" dirty="0">
                <a:solidFill>
                  <a:schemeClr val="accent2"/>
                </a:solidFill>
                <a:latin typeface="Segoe UI" panose="020B0502040204020203" pitchFamily="34" charset="0"/>
              </a:rPr>
              <a:t>(Milton, 2012)</a:t>
            </a:r>
            <a:endParaRPr lang="fr-CA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06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DABC8D3-2C48-713A-0E5D-365F9CC3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Additional material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57E9C3-BA4F-8F07-DFF7-7DB6113D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B9B457-38CB-5989-BB37-476435BA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186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96" y="88725"/>
            <a:ext cx="7071808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1200" dirty="0">
                <a:solidFill>
                  <a:srgbClr val="EB2C2B"/>
                </a:solidFill>
              </a:rPr>
              <a:t>Development of quality leader-member relationship leading to ongoing employment for an autistic employee </a:t>
            </a:r>
            <a:endParaRPr kumimoji="0" lang="fr-CA" sz="600" b="1" i="0" u="none" strike="noStrike" kern="1200" cap="none" spc="0" normalizeH="0" baseline="0" noProof="0" dirty="0">
              <a:ln>
                <a:noFill/>
              </a:ln>
              <a:solidFill>
                <a:srgbClr val="EB2C2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Down Arrow 37" descr="Arrow going down showing the progression of action from the beginning of employment towards sustained employment"/>
          <p:cNvSpPr/>
          <p:nvPr>
            <p:custDataLst>
              <p:tags r:id="rId2"/>
            </p:custDataLst>
          </p:nvPr>
        </p:nvSpPr>
        <p:spPr>
          <a:xfrm>
            <a:off x="386334" y="971329"/>
            <a:ext cx="306498" cy="5292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377906" y="6341446"/>
            <a:ext cx="241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SUSTAINED EMPLOYMENT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E1E59153-3DE8-56E8-8934-25FADF21FD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84321" y="597597"/>
            <a:ext cx="948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</a:t>
            </a:r>
          </a:p>
        </p:txBody>
      </p:sp>
      <p:sp>
        <p:nvSpPr>
          <p:cNvPr id="25" name="Rounded Rectangl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33701" y="939574"/>
            <a:ext cx="2762325" cy="525514"/>
          </a:xfrm>
          <a:prstGeom prst="roundRect">
            <a:avLst>
              <a:gd name="adj" fmla="val 44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991185" y="1030602"/>
            <a:ext cx="181363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Offers job opportunity</a:t>
            </a:r>
          </a:p>
        </p:txBody>
      </p:sp>
      <p:sp>
        <p:nvSpPr>
          <p:cNvPr id="28" name="Rounded Rectangl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28443" y="1645708"/>
            <a:ext cx="2762325" cy="1892257"/>
          </a:xfrm>
          <a:prstGeom prst="roundRect">
            <a:avLst>
              <a:gd name="adj" fmla="val 44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1122888" y="2142215"/>
            <a:ext cx="400110" cy="1070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vert270" wrap="none" rtlCol="0">
            <a:spAutoFit/>
          </a:bodyPr>
          <a:lstStyle/>
          <a:p>
            <a:r>
              <a:rPr lang="en-CA" sz="1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Adapting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992259" y="1674096"/>
            <a:ext cx="275588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Gives </a:t>
            </a:r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extra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 time + efforts</a:t>
            </a:r>
          </a:p>
          <a:p>
            <a:pPr lvl="1"/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Onboarding</a:t>
            </a:r>
          </a:p>
          <a:p>
            <a:pPr lvl="1"/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lvl="1"/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</a:p>
          <a:p>
            <a:pPr lvl="1"/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</a:p>
          <a:p>
            <a:pPr lvl="1"/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  <a:p>
            <a:pPr lvl="1"/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31" name="Rounded 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38953" y="3654541"/>
            <a:ext cx="2762325" cy="450874"/>
          </a:xfrm>
          <a:prstGeom prst="roundRect">
            <a:avLst>
              <a:gd name="adj" fmla="val 44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991186" y="3701161"/>
            <a:ext cx="26040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Asks for support</a:t>
            </a:r>
          </a:p>
        </p:txBody>
      </p:sp>
      <p:sp>
        <p:nvSpPr>
          <p:cNvPr id="34" name="Rounded Rectangl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33693" y="4243307"/>
            <a:ext cx="2764125" cy="612000"/>
          </a:xfrm>
          <a:prstGeom prst="roundRect">
            <a:avLst>
              <a:gd name="adj" fmla="val 44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13"/>
            </p:custDataLst>
          </p:nvPr>
        </p:nvSpPr>
        <p:spPr>
          <a:xfrm>
            <a:off x="991186" y="4280093"/>
            <a:ext cx="251629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Receives </a:t>
            </a:r>
            <a:r>
              <a:rPr lang="en-CA" sz="1400" i="1" dirty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 work performance</a:t>
            </a:r>
          </a:p>
        </p:txBody>
      </p:sp>
      <p:sp>
        <p:nvSpPr>
          <p:cNvPr id="36" name="Rounded Rectangl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28433" y="4983280"/>
            <a:ext cx="2762325" cy="1248431"/>
          </a:xfrm>
          <a:prstGeom prst="roundRect">
            <a:avLst>
              <a:gd name="adj" fmla="val 44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15"/>
            </p:custDataLst>
          </p:nvPr>
        </p:nvSpPr>
        <p:spPr>
          <a:xfrm>
            <a:off x="991186" y="5033702"/>
            <a:ext cx="26040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Receives gratification</a:t>
            </a:r>
          </a:p>
          <a:p>
            <a:pPr lvl="1"/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Feels proud/good</a:t>
            </a:r>
          </a:p>
          <a:p>
            <a:pPr lvl="1"/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Recognition at work</a:t>
            </a:r>
          </a:p>
          <a:p>
            <a:pPr lvl="1"/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Recognition outside of work</a:t>
            </a:r>
          </a:p>
        </p:txBody>
      </p:sp>
      <p:sp>
        <p:nvSpPr>
          <p:cNvPr id="6" name="TextBox 5"/>
          <p:cNvSpPr txBox="1"/>
          <p:nvPr>
            <p:custDataLst>
              <p:tags r:id="rId16"/>
            </p:custDataLst>
          </p:nvPr>
        </p:nvSpPr>
        <p:spPr>
          <a:xfrm>
            <a:off x="4435995" y="603242"/>
            <a:ext cx="1013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coach</a:t>
            </a:r>
          </a:p>
        </p:txBody>
      </p:sp>
      <p:sp>
        <p:nvSpPr>
          <p:cNvPr id="27" name="Rounded 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796913" y="939574"/>
            <a:ext cx="2304000" cy="624255"/>
          </a:xfrm>
          <a:prstGeom prst="roundRect">
            <a:avLst>
              <a:gd name="adj" fmla="val 4414"/>
            </a:avLst>
          </a:prstGeom>
          <a:solidFill>
            <a:srgbClr val="FC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8"/>
            </p:custDataLst>
          </p:nvPr>
        </p:nvSpPr>
        <p:spPr>
          <a:xfrm>
            <a:off x="3880876" y="992981"/>
            <a:ext cx="2232000" cy="523220"/>
          </a:xfrm>
          <a:prstGeom prst="rect">
            <a:avLst/>
          </a:prstGeom>
          <a:solidFill>
            <a:srgbClr val="FCFEE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fit</a:t>
            </a:r>
          </a:p>
          <a:p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Reassures the manager</a:t>
            </a:r>
          </a:p>
        </p:txBody>
      </p:sp>
      <p:sp>
        <p:nvSpPr>
          <p:cNvPr id="29" name="Rounded 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791656" y="1645706"/>
            <a:ext cx="2304000" cy="1893600"/>
          </a:xfrm>
          <a:prstGeom prst="roundRect">
            <a:avLst>
              <a:gd name="adj" fmla="val 4414"/>
            </a:avLst>
          </a:prstGeom>
          <a:solidFill>
            <a:srgbClr val="FC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0"/>
            </p:custDataLst>
          </p:nvPr>
        </p:nvSpPr>
        <p:spPr>
          <a:xfrm>
            <a:off x="3880877" y="1728833"/>
            <a:ext cx="2232000" cy="523220"/>
          </a:xfrm>
          <a:prstGeom prst="rect">
            <a:avLst/>
          </a:prstGeom>
          <a:solidFill>
            <a:srgbClr val="FCFEE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Support onboarding and training</a:t>
            </a:r>
          </a:p>
        </p:txBody>
      </p:sp>
      <p:sp>
        <p:nvSpPr>
          <p:cNvPr id="22" name="TextBox 21"/>
          <p:cNvSpPr txBox="1"/>
          <p:nvPr>
            <p:custDataLst>
              <p:tags r:id="rId21"/>
            </p:custDataLst>
          </p:nvPr>
        </p:nvSpPr>
        <p:spPr>
          <a:xfrm>
            <a:off x="3880876" y="2245141"/>
            <a:ext cx="2232000" cy="738664"/>
          </a:xfrm>
          <a:prstGeom prst="rect">
            <a:avLst/>
          </a:prstGeom>
          <a:solidFill>
            <a:srgbClr val="FCFEE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Sensitize manager on autism and employee’s needs</a:t>
            </a:r>
          </a:p>
        </p:txBody>
      </p:sp>
      <p:sp>
        <p:nvSpPr>
          <p:cNvPr id="41" name="TextBox 40"/>
          <p:cNvSpPr txBox="1"/>
          <p:nvPr>
            <p:custDataLst>
              <p:tags r:id="rId22"/>
            </p:custDataLst>
          </p:nvPr>
        </p:nvSpPr>
        <p:spPr>
          <a:xfrm>
            <a:off x="3861975" y="2982607"/>
            <a:ext cx="2232000" cy="307777"/>
          </a:xfrm>
          <a:prstGeom prst="rect">
            <a:avLst/>
          </a:prstGeom>
          <a:solidFill>
            <a:srgbClr val="FCFEE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Shapes expectations</a:t>
            </a:r>
          </a:p>
        </p:txBody>
      </p:sp>
      <p:sp>
        <p:nvSpPr>
          <p:cNvPr id="32" name="Rounded 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802162" y="3668828"/>
            <a:ext cx="2304000" cy="2556000"/>
          </a:xfrm>
          <a:prstGeom prst="roundRect">
            <a:avLst>
              <a:gd name="adj" fmla="val 4414"/>
            </a:avLst>
          </a:prstGeom>
          <a:solidFill>
            <a:srgbClr val="FC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24"/>
            </p:custDataLst>
          </p:nvPr>
        </p:nvSpPr>
        <p:spPr>
          <a:xfrm>
            <a:off x="3890776" y="3765081"/>
            <a:ext cx="2031197" cy="307777"/>
          </a:xfrm>
          <a:prstGeom prst="rect">
            <a:avLst/>
          </a:prstGeom>
          <a:solidFill>
            <a:srgbClr val="FCFEE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Provides problem-solving</a:t>
            </a:r>
          </a:p>
        </p:txBody>
      </p:sp>
      <p:sp>
        <p:nvSpPr>
          <p:cNvPr id="23" name="TextBox 22"/>
          <p:cNvSpPr txBox="1"/>
          <p:nvPr>
            <p:custDataLst>
              <p:tags r:id="rId25"/>
            </p:custDataLst>
          </p:nvPr>
        </p:nvSpPr>
        <p:spPr>
          <a:xfrm>
            <a:off x="3835683" y="4138217"/>
            <a:ext cx="230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Facilitate communication </a:t>
            </a:r>
            <a:b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mutual understanding</a:t>
            </a:r>
          </a:p>
          <a:p>
            <a:pPr lvl="1"/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Expectations</a:t>
            </a:r>
          </a:p>
          <a:p>
            <a:pPr lvl="1"/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Dissatisfactions</a:t>
            </a:r>
          </a:p>
          <a:p>
            <a:pPr lvl="1"/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Appreciations</a:t>
            </a:r>
            <a:endParaRPr lang="en-CA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>
            <p:custDataLst>
              <p:tags r:id="rId26"/>
            </p:custDataLst>
          </p:nvPr>
        </p:nvSpPr>
        <p:spPr>
          <a:xfrm>
            <a:off x="6235113" y="603242"/>
            <a:ext cx="2210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Autistic employee</a:t>
            </a:r>
          </a:p>
        </p:txBody>
      </p:sp>
      <p:sp>
        <p:nvSpPr>
          <p:cNvPr id="26" name="Rounded 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215661" y="955340"/>
            <a:ext cx="2286773" cy="522467"/>
          </a:xfrm>
          <a:prstGeom prst="roundRect">
            <a:avLst>
              <a:gd name="adj" fmla="val 44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28"/>
            </p:custDataLst>
          </p:nvPr>
        </p:nvSpPr>
        <p:spPr>
          <a:xfrm>
            <a:off x="6267447" y="1039413"/>
            <a:ext cx="101373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Offers skills</a:t>
            </a:r>
          </a:p>
        </p:txBody>
      </p:sp>
      <p:sp>
        <p:nvSpPr>
          <p:cNvPr id="30" name="Rounded Rectangl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10405" y="1689978"/>
            <a:ext cx="2387959" cy="1800000"/>
          </a:xfrm>
          <a:prstGeom prst="roundRect">
            <a:avLst>
              <a:gd name="adj" fmla="val 44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30"/>
            </p:custDataLst>
          </p:nvPr>
        </p:nvSpPr>
        <p:spPr>
          <a:xfrm>
            <a:off x="6267447" y="1775906"/>
            <a:ext cx="17697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Demonstrates efforts </a:t>
            </a:r>
          </a:p>
        </p:txBody>
      </p:sp>
      <p:sp>
        <p:nvSpPr>
          <p:cNvPr id="14" name="TextBox 13"/>
          <p:cNvSpPr txBox="1"/>
          <p:nvPr>
            <p:custDataLst>
              <p:tags r:id="rId31"/>
            </p:custDataLst>
          </p:nvPr>
        </p:nvSpPr>
        <p:spPr>
          <a:xfrm>
            <a:off x="6267448" y="2128083"/>
            <a:ext cx="22349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Demonstrates motivation and interests</a:t>
            </a:r>
          </a:p>
        </p:txBody>
      </p:sp>
      <p:sp>
        <p:nvSpPr>
          <p:cNvPr id="33" name="Rounded Rectangl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215661" y="3668829"/>
            <a:ext cx="2286773" cy="472134"/>
          </a:xfrm>
          <a:prstGeom prst="roundRect">
            <a:avLst>
              <a:gd name="adj" fmla="val 44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33"/>
            </p:custDataLst>
          </p:nvPr>
        </p:nvSpPr>
        <p:spPr>
          <a:xfrm>
            <a:off x="6259653" y="3730992"/>
            <a:ext cx="21349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Asks for support</a:t>
            </a:r>
          </a:p>
        </p:txBody>
      </p:sp>
      <p:sp>
        <p:nvSpPr>
          <p:cNvPr id="35" name="Rounded Rectangl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6215661" y="4243307"/>
            <a:ext cx="2286773" cy="612000"/>
          </a:xfrm>
          <a:prstGeom prst="roundRect">
            <a:avLst>
              <a:gd name="adj" fmla="val 44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35"/>
            </p:custDataLst>
          </p:nvPr>
        </p:nvSpPr>
        <p:spPr>
          <a:xfrm>
            <a:off x="6235113" y="4267684"/>
            <a:ext cx="223929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Gives </a:t>
            </a:r>
            <a:r>
              <a:rPr lang="en-CA" sz="1400" i="1" dirty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 work performance</a:t>
            </a:r>
          </a:p>
        </p:txBody>
      </p:sp>
      <p:sp>
        <p:nvSpPr>
          <p:cNvPr id="37" name="Rounded 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6215661" y="4983280"/>
            <a:ext cx="2286773" cy="1216914"/>
          </a:xfrm>
          <a:prstGeom prst="roundRect">
            <a:avLst>
              <a:gd name="adj" fmla="val 44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37"/>
            </p:custDataLst>
          </p:nvPr>
        </p:nvSpPr>
        <p:spPr>
          <a:xfrm>
            <a:off x="6267447" y="5055822"/>
            <a:ext cx="22349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Shows appreciation of </a:t>
            </a:r>
            <a:b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job / manager</a:t>
            </a:r>
          </a:p>
        </p:txBody>
      </p:sp>
      <p:sp>
        <p:nvSpPr>
          <p:cNvPr id="17" name="TextBox 16"/>
          <p:cNvSpPr txBox="1"/>
          <p:nvPr>
            <p:custDataLst>
              <p:tags r:id="rId38"/>
            </p:custDataLst>
          </p:nvPr>
        </p:nvSpPr>
        <p:spPr>
          <a:xfrm>
            <a:off x="6267448" y="5585659"/>
            <a:ext cx="217793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Shows growth outside of work</a:t>
            </a:r>
          </a:p>
        </p:txBody>
      </p:sp>
      <p:sp>
        <p:nvSpPr>
          <p:cNvPr id="42" name="Espace réservé du pied de page 41">
            <a:extLst>
              <a:ext uri="{FF2B5EF4-FFF2-40B4-BE49-F238E27FC236}">
                <a16:creationId xmlns:a16="http://schemas.microsoft.com/office/drawing/2014/main" id="{B7842215-7DE9-5F66-B650-867E6F1A9B7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9"/>
            </p:custDataLst>
          </p:nvPr>
        </p:nvSpPr>
        <p:spPr/>
        <p:txBody>
          <a:bodyPr/>
          <a:lstStyle/>
          <a:p>
            <a:r>
              <a:rPr lang="fr-CA" dirty="0"/>
              <a:t>@V. Martin 2024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86E09C-00D2-45E2-B481-4AC156A9DB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0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8A3390C-DC89-4AE5-AC93-CC9BBED215DE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7634947" y="6584781"/>
            <a:ext cx="11533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1200" i="1" dirty="0"/>
              <a:t>Martin, V. 2020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2335055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41205-7931-16AE-16C1-043F992F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Changes - physical environment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C1C25-7039-5EEC-4783-02F425D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71010"/>
          </a:xfrm>
        </p:spPr>
        <p:txBody>
          <a:bodyPr>
            <a:normAutofit fontScale="92500" lnSpcReduction="20000"/>
          </a:bodyPr>
          <a:lstStyle/>
          <a:p>
            <a:r>
              <a:rPr lang="en-CA" noProof="0" dirty="0"/>
              <a:t>Physical environments</a:t>
            </a:r>
          </a:p>
          <a:p>
            <a:pPr lvl="1"/>
            <a:r>
              <a:rPr lang="en-CA" noProof="0" dirty="0"/>
              <a:t>Accessible facilities</a:t>
            </a:r>
          </a:p>
          <a:p>
            <a:pPr lvl="2"/>
            <a:r>
              <a:rPr lang="en-CA" noProof="0" dirty="0"/>
              <a:t>Ramp, bathrooms, door</a:t>
            </a:r>
          </a:p>
          <a:p>
            <a:pPr lvl="1"/>
            <a:r>
              <a:rPr lang="en-CA" noProof="0" dirty="0"/>
              <a:t>Alarms (light, sound, vibration)</a:t>
            </a:r>
          </a:p>
          <a:p>
            <a:pPr lvl="1"/>
            <a:r>
              <a:rPr lang="en-CA" noProof="0" dirty="0"/>
              <a:t>Parking</a:t>
            </a:r>
          </a:p>
          <a:p>
            <a:endParaRPr lang="en-CA" noProof="0" dirty="0"/>
          </a:p>
          <a:p>
            <a:r>
              <a:rPr lang="en-CA" noProof="0" dirty="0"/>
              <a:t>Workstations and tools</a:t>
            </a:r>
          </a:p>
          <a:p>
            <a:pPr lvl="1"/>
            <a:r>
              <a:rPr lang="en-CA" noProof="0" dirty="0"/>
              <a:t>Light, noise</a:t>
            </a:r>
          </a:p>
          <a:p>
            <a:pPr lvl="1"/>
            <a:r>
              <a:rPr lang="en-CA" noProof="0" dirty="0" err="1"/>
              <a:t>Furnitures</a:t>
            </a:r>
            <a:r>
              <a:rPr lang="en-CA" noProof="0" dirty="0"/>
              <a:t>, mat</a:t>
            </a:r>
          </a:p>
          <a:p>
            <a:pPr lvl="1"/>
            <a:r>
              <a:rPr lang="en-CA" noProof="0" dirty="0"/>
              <a:t>Phone, keyboard</a:t>
            </a:r>
          </a:p>
          <a:p>
            <a:pPr lvl="1"/>
            <a:r>
              <a:rPr lang="en-CA" noProof="0" dirty="0"/>
              <a:t>Alarms </a:t>
            </a:r>
          </a:p>
          <a:p>
            <a:pPr lvl="1"/>
            <a:r>
              <a:rPr lang="en-CA" noProof="0" dirty="0" err="1"/>
              <a:t>Softwares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Separate office</a:t>
            </a:r>
          </a:p>
          <a:p>
            <a:pPr lvl="1"/>
            <a:endParaRPr lang="en-CA" noProof="0" dirty="0"/>
          </a:p>
          <a:p>
            <a:pPr lvl="1"/>
            <a:r>
              <a:rPr lang="en-CA" noProof="0" dirty="0"/>
              <a:t>Normalizing the use of assistive device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B95CB2E-881E-109E-CCA5-3150E3AC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3C5CEA-4DE2-9E8D-6EED-13482CF1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8188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40FDF-088B-A473-8F0F-C2FCF3E1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noProof="0" dirty="0"/>
              <a:t>Tasks of </a:t>
            </a:r>
            <a:r>
              <a:rPr lang="en-CA" sz="3200" noProof="0" dirty="0" err="1"/>
              <a:t>neuroinclusion</a:t>
            </a:r>
            <a:r>
              <a:rPr lang="en-CA" sz="3200" noProof="0" dirty="0"/>
              <a:t> professionals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120D48E-B4AD-B2FF-D723-6A60A09B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noProof="0" dirty="0">
                <a:cs typeface="Arial" panose="020B0604020202020204" pitchFamily="34" charset="0"/>
              </a:rPr>
              <a:t>With the person: </a:t>
            </a:r>
          </a:p>
          <a:p>
            <a:r>
              <a:rPr lang="en-CA" noProof="0" dirty="0">
                <a:cs typeface="Arial" panose="020B0604020202020204" pitchFamily="34" charset="0"/>
              </a:rPr>
              <a:t>Pre-employment support (research, interview) </a:t>
            </a:r>
          </a:p>
          <a:p>
            <a:r>
              <a:rPr lang="en-CA" noProof="0" dirty="0">
                <a:cs typeface="Arial" panose="020B0604020202020204" pitchFamily="34" charset="0"/>
              </a:rPr>
              <a:t>Learning the task </a:t>
            </a:r>
          </a:p>
          <a:p>
            <a:r>
              <a:rPr lang="en-CA" noProof="0" dirty="0">
                <a:cs typeface="Arial" panose="020B0604020202020204" pitchFamily="34" charset="0"/>
              </a:rPr>
              <a:t>Task adaptations (pictograms, etc.) </a:t>
            </a:r>
          </a:p>
          <a:p>
            <a:r>
              <a:rPr lang="en-CA" noProof="0" dirty="0">
                <a:cs typeface="Arial" panose="020B0604020202020204" pitchFamily="34" charset="0"/>
              </a:rPr>
              <a:t>Help with social relations </a:t>
            </a:r>
          </a:p>
          <a:p>
            <a:pPr marL="0" indent="0">
              <a:buNone/>
            </a:pPr>
            <a:endParaRPr lang="en-CA" noProof="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noProof="0" dirty="0">
                <a:cs typeface="Arial" panose="020B0604020202020204" pitchFamily="34" charset="0"/>
              </a:rPr>
              <a:t>With the employer: </a:t>
            </a:r>
          </a:p>
          <a:p>
            <a:r>
              <a:rPr lang="en-CA" noProof="0" dirty="0">
                <a:cs typeface="Arial"/>
              </a:rPr>
              <a:t>Awareness</a:t>
            </a:r>
            <a:endParaRPr lang="en-CA" noProof="0" dirty="0">
              <a:cs typeface="Arial" panose="020B0604020202020204" pitchFamily="34" charset="0"/>
            </a:endParaRPr>
          </a:p>
          <a:p>
            <a:r>
              <a:rPr lang="en-CA" noProof="0" dirty="0">
                <a:cs typeface="Arial" panose="020B0604020202020204" pitchFamily="34" charset="0"/>
              </a:rPr>
              <a:t>Adaptations of management processes </a:t>
            </a:r>
          </a:p>
          <a:p>
            <a:r>
              <a:rPr lang="en-CA" noProof="0" dirty="0">
                <a:cs typeface="Arial" panose="020B0604020202020204" pitchFamily="34" charset="0"/>
              </a:rPr>
              <a:t>Help with social relations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F8ED26-C137-FDD0-E329-8A8C16EB6668}"/>
              </a:ext>
            </a:extLst>
          </p:cNvPr>
          <p:cNvSpPr txBox="1"/>
          <p:nvPr/>
        </p:nvSpPr>
        <p:spPr>
          <a:xfrm>
            <a:off x="5707789" y="6110187"/>
            <a:ext cx="15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3"/>
                </a:solidFill>
              </a:rPr>
              <a:t>Métayer,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DC19DF-389C-B685-78B4-63BB4BA5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AFC95-42E8-93C1-1F98-4409CEA0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465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CE1FF-AEF0-73A9-1A24-F499C269EBE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noProof="0" dirty="0"/>
              <a:t>Autism and employment  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096724A-C03D-F748-727E-30D50EE0734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5420166"/>
              </p:ext>
            </p:extLst>
          </p:nvPr>
        </p:nvGraphicFramePr>
        <p:xfrm>
          <a:off x="628650" y="1825625"/>
          <a:ext cx="7886700" cy="426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84595115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798203769"/>
                    </a:ext>
                  </a:extLst>
                </a:gridCol>
              </a:tblGrid>
              <a:tr h="814070">
                <a:tc>
                  <a:txBody>
                    <a:bodyPr/>
                    <a:lstStyle/>
                    <a:p>
                      <a:pPr algn="ctr"/>
                      <a:r>
                        <a:rPr lang="en-CA" sz="2400" i="1" noProof="0" dirty="0">
                          <a:solidFill>
                            <a:schemeClr val="accent2"/>
                          </a:solidFill>
                        </a:rPr>
                        <a:t>Difficulties of autistic individuals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8163" indent="-285750" algn="ctr"/>
                      <a:endParaRPr lang="fr-CA" sz="2400" i="1" dirty="0">
                        <a:solidFill>
                          <a:schemeClr val="accent2"/>
                        </a:solidFill>
                      </a:endParaRPr>
                    </a:p>
                    <a:p>
                      <a:pPr marL="538163" indent="-285750" algn="ctr"/>
                      <a:r>
                        <a:rPr lang="en-CA" sz="2400" i="1" noProof="0" dirty="0">
                          <a:solidFill>
                            <a:schemeClr val="accent2"/>
                          </a:solidFill>
                        </a:rPr>
                        <a:t>Obstacles in the workplace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347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Target jobs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Job 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Selection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Adapting to a new job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Organizing at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Instructions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Social relations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Behaviors atypical or unsuitable for the workplace</a:t>
                      </a:r>
                      <a:endParaRPr lang="fr-CA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8163" indent="-285750">
                        <a:buFont typeface="Arial" panose="020B0604020202020204" pitchFamily="34" charset="0"/>
                        <a:buChar char="•"/>
                      </a:pPr>
                      <a:endParaRPr lang="fr-CA" sz="2000" dirty="0"/>
                    </a:p>
                    <a:p>
                      <a:pPr marL="5381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Prejudice and discrimination</a:t>
                      </a:r>
                    </a:p>
                    <a:p>
                      <a:pPr marL="5381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Organizational culture</a:t>
                      </a:r>
                    </a:p>
                    <a:p>
                      <a:pPr marL="5381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Supervisory practices</a:t>
                      </a:r>
                    </a:p>
                    <a:p>
                      <a:pPr marL="5381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Organizational policies</a:t>
                      </a:r>
                    </a:p>
                    <a:p>
                      <a:pPr marL="5381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Physical environment</a:t>
                      </a:r>
                      <a:endParaRPr lang="fr-CA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068850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1830EF-DC74-5936-6304-AB2B3DA39E9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9E7A9D-AA7B-CD4C-4CA1-64491E3EF3F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5</a:t>
            </a:fld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1AF3A4-30A6-5314-68FF-122CB24F3467}"/>
              </a:ext>
            </a:extLst>
          </p:cNvPr>
          <p:cNvSpPr txBox="1"/>
          <p:nvPr/>
        </p:nvSpPr>
        <p:spPr>
          <a:xfrm>
            <a:off x="3119067" y="6377498"/>
            <a:ext cx="561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chemeClr val="accent3"/>
                </a:solidFill>
              </a:rPr>
              <a:t>Martin, 2018, </a:t>
            </a:r>
            <a:r>
              <a:rPr lang="en-CA" sz="1400" dirty="0">
                <a:solidFill>
                  <a:schemeClr val="accent3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https://www.rnetsa.ca/fr/centre-de-documentation/emploi</a:t>
            </a:r>
            <a:r>
              <a:rPr lang="en-CA" sz="1400" dirty="0">
                <a:solidFill>
                  <a:schemeClr val="accent3"/>
                </a:solidFill>
                <a:latin typeface="+mn-lt"/>
              </a:rPr>
              <a:t>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CA0688-9076-F4DA-A5D1-6CE9E3DF9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27931" y="1825625"/>
            <a:ext cx="0" cy="4267200"/>
          </a:xfrm>
          <a:prstGeom prst="line">
            <a:avLst/>
          </a:prstGeom>
          <a:ln w="444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6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96991"/>
            <a:ext cx="8208912" cy="1368152"/>
          </a:xfrm>
        </p:spPr>
        <p:txBody>
          <a:bodyPr anchor="t">
            <a:noAutofit/>
          </a:bodyPr>
          <a:lstStyle/>
          <a:p>
            <a:r>
              <a:rPr lang="en-CA" sz="3600" noProof="0" dirty="0"/>
              <a:t>An ecosystem approach to employment for autistic individuals </a:t>
            </a:r>
            <a:br>
              <a:rPr lang="en-CA" sz="3600" noProof="0" dirty="0"/>
            </a:br>
            <a:endParaRPr lang="en-CA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755887" y="2060848"/>
            <a:ext cx="7835877" cy="3843583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/>
              <a:t>S</a:t>
            </a:r>
          </a:p>
        </p:txBody>
      </p:sp>
      <p:graphicFrame>
        <p:nvGraphicFrame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4774446"/>
              </p:ext>
            </p:extLst>
          </p:nvPr>
        </p:nvGraphicFramePr>
        <p:xfrm>
          <a:off x="1354977" y="2420888"/>
          <a:ext cx="5153566" cy="311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54984" y="3469893"/>
            <a:ext cx="1812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Societal values</a:t>
            </a:r>
          </a:p>
          <a:p>
            <a:endParaRPr lang="en-CA" sz="2000" b="1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Public policies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1EC388-4DEB-CCA6-721F-2F656B47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B94D36-92A4-0945-4978-C0B8C937414D}"/>
              </a:ext>
            </a:extLst>
          </p:cNvPr>
          <p:cNvSpPr txBox="1"/>
          <p:nvPr/>
        </p:nvSpPr>
        <p:spPr>
          <a:xfrm>
            <a:off x="4029559" y="6235735"/>
            <a:ext cx="4989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1600" dirty="0">
                <a:solidFill>
                  <a:schemeClr val="accent2"/>
                </a:solidFill>
              </a:rPr>
              <a:t>(</a:t>
            </a:r>
            <a:r>
              <a:rPr lang="en-CA" sz="1600" noProof="0" dirty="0">
                <a:solidFill>
                  <a:schemeClr val="accent2"/>
                </a:solidFill>
              </a:rPr>
              <a:t>Nadig &amp; Martin, 2021; </a:t>
            </a:r>
            <a:r>
              <a:rPr lang="fr-CA" sz="1600" dirty="0">
                <a:solidFill>
                  <a:schemeClr val="accent2"/>
                </a:solidFill>
              </a:rPr>
              <a:t>Nicholas et al., 2018; Martin, 2018; Scott et al., 2019; Vincent &amp; Fabri, 2020)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EF2A88C-A078-7B82-D690-6940DC4A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642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2D90E-F96E-46D2-0516-591D124167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noProof="0" dirty="0"/>
              <a:t>What is the profile of autistic individuals requesting employment support services? </a:t>
            </a:r>
            <a:br>
              <a:rPr lang="en-CA" noProof="0" dirty="0"/>
            </a:br>
            <a:br>
              <a:rPr lang="en-CA" noProof="0" dirty="0"/>
            </a:br>
            <a:r>
              <a:rPr lang="en-CA" noProof="0" dirty="0"/>
              <a:t>How useful are these services?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2ECCBF-EA73-B7FF-D444-D98ED4492E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DB0F79-26D8-E6E0-8440-8F1FEB6416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7</a:t>
            </a:fld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B51576-6E58-8C14-6CC2-588DC258C50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2282" y="5491429"/>
            <a:ext cx="7378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Martin, V. et Lanovaz, M. J. (2021). Program evaluation of a community organization offering supported employment services for adults with autism. </a:t>
            </a:r>
            <a:r>
              <a:rPr lang="en-US" sz="1600" b="1" i="1" dirty="0">
                <a:solidFill>
                  <a:schemeClr val="accent3"/>
                </a:solidFill>
              </a:rPr>
              <a:t>Research in Autism Spectrum Disorders</a:t>
            </a:r>
            <a:r>
              <a:rPr lang="en-US" sz="1600" b="1" dirty="0">
                <a:solidFill>
                  <a:schemeClr val="accent3"/>
                </a:solidFill>
              </a:rPr>
              <a:t>, 82. https://doi.org/10.1016/j.rasd.2021.101741</a:t>
            </a:r>
            <a:endParaRPr lang="fr-CA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9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8CF65-9386-68ED-3813-1DAC870F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211"/>
            <a:ext cx="8028000" cy="1127542"/>
          </a:xfrm>
        </p:spPr>
        <p:txBody>
          <a:bodyPr>
            <a:normAutofit fontScale="90000"/>
          </a:bodyPr>
          <a:lstStyle/>
          <a:p>
            <a:r>
              <a:rPr lang="en-CA" noProof="0" dirty="0"/>
              <a:t>Participants </a:t>
            </a:r>
            <a:r>
              <a:rPr lang="en-CA" sz="3600" noProof="0" dirty="0"/>
              <a:t>socio-demographic characteristics </a:t>
            </a:r>
            <a:endParaRPr lang="en-CA" noProof="0" dirty="0"/>
          </a:p>
        </p:txBody>
      </p:sp>
      <p:pic>
        <p:nvPicPr>
          <p:cNvPr id="51" name="Image 50" descr="Figure : Age of participants &#10;Average 30,5, standard deviation of 8,4&#10;Range 19 to 49 years old">
            <a:extLst>
              <a:ext uri="{FF2B5EF4-FFF2-40B4-BE49-F238E27FC236}">
                <a16:creationId xmlns:a16="http://schemas.microsoft.com/office/drawing/2014/main" id="{36E7246C-7B86-91BC-5633-5C821BF4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50" y="1119116"/>
            <a:ext cx="3374246" cy="919503"/>
          </a:xfrm>
          <a:prstGeom prst="rect">
            <a:avLst/>
          </a:prstGeom>
        </p:spPr>
      </p:pic>
      <p:pic>
        <p:nvPicPr>
          <p:cNvPr id="49" name="Image 48" descr="Figure: Sex of participants&#10;32 men and 5 women">
            <a:extLst>
              <a:ext uri="{FF2B5EF4-FFF2-40B4-BE49-F238E27FC236}">
                <a16:creationId xmlns:a16="http://schemas.microsoft.com/office/drawing/2014/main" id="{31397180-0F55-D12F-30AF-82160B54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29" y="1119279"/>
            <a:ext cx="1074513" cy="1280271"/>
          </a:xfrm>
          <a:prstGeom prst="rect">
            <a:avLst/>
          </a:prstGeom>
        </p:spPr>
      </p:pic>
      <p:grpSp>
        <p:nvGrpSpPr>
          <p:cNvPr id="47" name="Groupe 46" descr="Figure: Pie chart Civil Status&#10;81% Single&#10;11% Couple&#10;5% Couple with kids&#10;3% Single parent">
            <a:extLst>
              <a:ext uri="{FF2B5EF4-FFF2-40B4-BE49-F238E27FC236}">
                <a16:creationId xmlns:a16="http://schemas.microsoft.com/office/drawing/2014/main" id="{B6740EF2-2326-9E43-2D3C-70ED53E2FCA2}"/>
              </a:ext>
            </a:extLst>
          </p:cNvPr>
          <p:cNvGrpSpPr/>
          <p:nvPr/>
        </p:nvGrpSpPr>
        <p:grpSpPr>
          <a:xfrm>
            <a:off x="324668" y="2585564"/>
            <a:ext cx="4093535" cy="2785735"/>
            <a:chOff x="472085" y="3175126"/>
            <a:chExt cx="4347983" cy="3215919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7740714-F058-ADD8-590C-B178B8F37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85" y="3175126"/>
              <a:ext cx="4099915" cy="3215919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21940CC-CC8C-C56D-FC3A-2E7A9798D2EB}"/>
                </a:ext>
              </a:extLst>
            </p:cNvPr>
            <p:cNvSpPr/>
            <p:nvPr/>
          </p:nvSpPr>
          <p:spPr>
            <a:xfrm>
              <a:off x="4093535" y="5805377"/>
              <a:ext cx="726533" cy="302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4" name="Espace réservé du contenu 10" descr="Figure: Pie chart Housing&#10;54% Independant&#10;41% with family&#10;5% supervised or supported">
            <a:extLst>
              <a:ext uri="{FF2B5EF4-FFF2-40B4-BE49-F238E27FC236}">
                <a16:creationId xmlns:a16="http://schemas.microsoft.com/office/drawing/2014/main" id="{02A6979D-C6E8-7C68-CA77-933636E4F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69973" y="4212248"/>
            <a:ext cx="4004242" cy="2152570"/>
          </a:xfrm>
        </p:spPr>
      </p:pic>
      <p:pic>
        <p:nvPicPr>
          <p:cNvPr id="53" name="Image 52" descr="Figure : Pie chart Cultural and ethnicity status&#10;77% Majority; 23% minority ">
            <a:extLst>
              <a:ext uri="{FF2B5EF4-FFF2-40B4-BE49-F238E27FC236}">
                <a16:creationId xmlns:a16="http://schemas.microsoft.com/office/drawing/2014/main" id="{87BB9888-43EF-DB43-FBEC-ABBB90725A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2685"/>
          <a:stretch/>
        </p:blipFill>
        <p:spPr>
          <a:xfrm>
            <a:off x="5752218" y="2264003"/>
            <a:ext cx="3344157" cy="2522713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DF438A-5E39-AFC7-64D2-9BD63944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4EEF8D-9CE2-6047-9762-DA22585B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8</a:t>
            </a:fld>
            <a:endParaRPr lang="fr-CA"/>
          </a:p>
        </p:txBody>
      </p:sp>
      <p:sp>
        <p:nvSpPr>
          <p:cNvPr id="34" name="Espace réservé du numéro de diapositive 1">
            <a:extLst>
              <a:ext uri="{FF2B5EF4-FFF2-40B4-BE49-F238E27FC236}">
                <a16:creationId xmlns:a16="http://schemas.microsoft.com/office/drawing/2014/main" id="{E4BCF5E0-F931-7B7B-BF3B-31C081CA9D11}"/>
              </a:ext>
            </a:extLst>
          </p:cNvPr>
          <p:cNvSpPr txBox="1">
            <a:spLocks/>
          </p:cNvSpPr>
          <p:nvPr/>
        </p:nvSpPr>
        <p:spPr>
          <a:xfrm>
            <a:off x="8714004" y="6565954"/>
            <a:ext cx="389055" cy="292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13E31D-E2AB-40D1-8B51-AFA5AFEF39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0042D-338F-E1E0-2DBC-DB97897F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2287"/>
            <a:ext cx="7886700" cy="1127542"/>
          </a:xfrm>
        </p:spPr>
        <p:txBody>
          <a:bodyPr>
            <a:normAutofit fontScale="90000"/>
          </a:bodyPr>
          <a:lstStyle/>
          <a:p>
            <a:r>
              <a:rPr lang="en-CA" noProof="0" dirty="0"/>
              <a:t>Participants </a:t>
            </a:r>
            <a:r>
              <a:rPr lang="en-CA" sz="3600" noProof="0" dirty="0"/>
              <a:t>socio-professional characteristics</a:t>
            </a:r>
            <a:endParaRPr lang="en-CA" noProof="0" dirty="0"/>
          </a:p>
        </p:txBody>
      </p:sp>
      <p:grpSp>
        <p:nvGrpSpPr>
          <p:cNvPr id="10" name="Groupe 9" descr="Figure: Pie chart Education level&#10;High school 46%&#10;College 30%&#10;University 24%">
            <a:extLst>
              <a:ext uri="{FF2B5EF4-FFF2-40B4-BE49-F238E27FC236}">
                <a16:creationId xmlns:a16="http://schemas.microsoft.com/office/drawing/2014/main" id="{4A01BBA5-05D7-F7DD-0828-12165A8CAA97}"/>
              </a:ext>
            </a:extLst>
          </p:cNvPr>
          <p:cNvGrpSpPr/>
          <p:nvPr/>
        </p:nvGrpSpPr>
        <p:grpSpPr>
          <a:xfrm>
            <a:off x="107905" y="1236505"/>
            <a:ext cx="3274828" cy="3053220"/>
            <a:chOff x="2392326" y="2006601"/>
            <a:chExt cx="3274828" cy="305322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7B86625-06CD-7349-1FB6-A6AA24EB7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43" t="6390" r="27262"/>
            <a:stretch/>
          </p:blipFill>
          <p:spPr>
            <a:xfrm>
              <a:off x="2392326" y="2006601"/>
              <a:ext cx="3274828" cy="305322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0435CB-E70B-41BF-7705-0633D93F34E6}"/>
                </a:ext>
              </a:extLst>
            </p:cNvPr>
            <p:cNvSpPr/>
            <p:nvPr/>
          </p:nvSpPr>
          <p:spPr>
            <a:xfrm>
              <a:off x="2392326" y="3211033"/>
              <a:ext cx="106325" cy="435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428270F-29C4-BA39-C51F-1B256B9E7C6D}"/>
              </a:ext>
            </a:extLst>
          </p:cNvPr>
          <p:cNvSpPr txBox="1"/>
          <p:nvPr/>
        </p:nvSpPr>
        <p:spPr>
          <a:xfrm>
            <a:off x="4246161" y="3433410"/>
            <a:ext cx="4712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/>
            <a:r>
              <a:rPr lang="fr-CA" sz="1100" dirty="0">
                <a:solidFill>
                  <a:schemeClr val="accent2"/>
                </a:solidFill>
                <a:latin typeface="Segoe UI" panose="020B0502040204020203" pitchFamily="34" charset="0"/>
              </a:rPr>
              <a:t>(</a:t>
            </a:r>
            <a:r>
              <a:rPr lang="fr-CA" sz="1100" dirty="0" err="1">
                <a:solidFill>
                  <a:schemeClr val="accent2"/>
                </a:solidFill>
                <a:latin typeface="Segoe UI" panose="020B0502040204020203" pitchFamily="34" charset="0"/>
              </a:rPr>
              <a:t>Waghorn</a:t>
            </a:r>
            <a:r>
              <a:rPr lang="fr-CA" sz="1100" dirty="0">
                <a:solidFill>
                  <a:schemeClr val="accent2"/>
                </a:solidFill>
                <a:latin typeface="Segoe UI" panose="020B0502040204020203" pitchFamily="34" charset="0"/>
              </a:rPr>
              <a:t> et al., 2005)</a:t>
            </a:r>
            <a:endParaRPr lang="fr-CA" sz="8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Graphique 5" descr="Figure: Bar chart Work related self efficacy (Waghorn et al., 2005)&#10;TOTAL WORK RELATED SELF-EFFICACY= 69% (s.d. 13,6)&#10;Subscale Career planning skills = 69% (s.d. 16,5) &#10;Subscale Job securing skills  = 64% (s.d. 17,9)&#10;Subscale Work-related social skills = 55% (s.d. 21,9)&#10;Subscale General work skills = 76% (s.d. 12,6)">
            <a:extLst>
              <a:ext uri="{FF2B5EF4-FFF2-40B4-BE49-F238E27FC236}">
                <a16:creationId xmlns:a16="http://schemas.microsoft.com/office/drawing/2014/main" id="{BEA728A1-975B-6398-3C8B-EF3D45E6A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937593"/>
              </p:ext>
            </p:extLst>
          </p:nvPr>
        </p:nvGraphicFramePr>
        <p:xfrm>
          <a:off x="2079528" y="3609576"/>
          <a:ext cx="6638925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D082C6D-1706-94B8-F756-D8E619F24F74}"/>
              </a:ext>
            </a:extLst>
          </p:cNvPr>
          <p:cNvSpPr txBox="1"/>
          <p:nvPr/>
        </p:nvSpPr>
        <p:spPr>
          <a:xfrm>
            <a:off x="4479376" y="6283035"/>
            <a:ext cx="1171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No confident </a:t>
            </a:r>
            <a:br>
              <a:rPr lang="fr-CA" sz="1400" dirty="0"/>
            </a:br>
            <a:r>
              <a:rPr lang="fr-CA" sz="1400" dirty="0"/>
              <a:t>at all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171DBD-8180-5285-A685-DD36470FF0E7}"/>
              </a:ext>
            </a:extLst>
          </p:cNvPr>
          <p:cNvSpPr txBox="1"/>
          <p:nvPr/>
        </p:nvSpPr>
        <p:spPr>
          <a:xfrm>
            <a:off x="7622960" y="6283035"/>
            <a:ext cx="1095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 dirty="0" err="1"/>
              <a:t>Completely</a:t>
            </a:r>
            <a:r>
              <a:rPr lang="fr-CA" sz="1400" dirty="0"/>
              <a:t>  </a:t>
            </a:r>
          </a:p>
          <a:p>
            <a:pPr algn="r"/>
            <a:r>
              <a:rPr lang="fr-CA" sz="1400" dirty="0"/>
              <a:t>confident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2A1FE8-622E-7908-2A88-AD67F2E75BFF}"/>
              </a:ext>
            </a:extLst>
          </p:cNvPr>
          <p:cNvSpPr txBox="1"/>
          <p:nvPr/>
        </p:nvSpPr>
        <p:spPr>
          <a:xfrm>
            <a:off x="8432802" y="3872798"/>
            <a:ext cx="576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(S.D.)</a:t>
            </a:r>
          </a:p>
          <a:p>
            <a:pPr algn="ctr"/>
            <a:endParaRPr lang="fr-CA" sz="5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CA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(13,6)</a:t>
            </a:r>
          </a:p>
          <a:p>
            <a:pPr algn="ctr"/>
            <a:endParaRPr lang="fr-CA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CA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(16,5)</a:t>
            </a:r>
          </a:p>
          <a:p>
            <a:pPr algn="ctr"/>
            <a:endParaRPr lang="fr-CA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CA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(17,9)</a:t>
            </a:r>
          </a:p>
          <a:p>
            <a:pPr algn="ctr"/>
            <a:endParaRPr lang="fr-CA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CA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(21,9)</a:t>
            </a:r>
          </a:p>
          <a:p>
            <a:pPr algn="ctr"/>
            <a:endParaRPr lang="fr-CA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CA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(12,6)</a:t>
            </a:r>
          </a:p>
          <a:p>
            <a:pPr algn="ctr"/>
            <a:endParaRPr lang="fr-CA" sz="1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3CB9BB-07F6-3553-3A45-46EE70F4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@V. Martin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9EDADB-5D90-FC0A-ECD4-CD58B56A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F435-AC23-4E24-B628-24A198F8ECA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514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8635</TotalTime>
  <Words>2554</Words>
  <Application>Microsoft Macintosh PowerPoint</Application>
  <PresentationFormat>On-screen Show (4:3)</PresentationFormat>
  <Paragraphs>489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Aptos</vt:lpstr>
      <vt:lpstr>Arial</vt:lpstr>
      <vt:lpstr>Arial Narrow</vt:lpstr>
      <vt:lpstr>Calibri</vt:lpstr>
      <vt:lpstr>Calibri Light</vt:lpstr>
      <vt:lpstr>ElsevierGulliver</vt:lpstr>
      <vt:lpstr>Lab Grotesque</vt:lpstr>
      <vt:lpstr>Segoe UI</vt:lpstr>
      <vt:lpstr>Wingdings</vt:lpstr>
      <vt:lpstr>Thème Office</vt:lpstr>
      <vt:lpstr>Accommodations as a relational concept   The importance of quality relationship between autistic employees and their supervisor </vt:lpstr>
      <vt:lpstr>Outline</vt:lpstr>
      <vt:lpstr>Autism and employment</vt:lpstr>
      <vt:lpstr>Autism and employment </vt:lpstr>
      <vt:lpstr>Autism and employment  </vt:lpstr>
      <vt:lpstr>An ecosystem approach to employment for autistic individuals  </vt:lpstr>
      <vt:lpstr>What is the profile of autistic individuals requesting employment support services?   How useful are these services?</vt:lpstr>
      <vt:lpstr>Participants socio-demographic characteristics </vt:lpstr>
      <vt:lpstr>Participants socio-professional characteristics</vt:lpstr>
      <vt:lpstr>Participants clinical characteristics</vt:lpstr>
      <vt:lpstr>Impact of services</vt:lpstr>
      <vt:lpstr>What are the key factors that influence the integration process of an autistic employee, when receiving employment support services?</vt:lpstr>
      <vt:lpstr>Methods</vt:lpstr>
      <vt:lpstr>Support needs for communication "Success" and/or "failure"</vt:lpstr>
      <vt:lpstr>The success or failure of the integration process seemed to depend on the relationship between the manager and the autistic employee</vt:lpstr>
      <vt:lpstr>Leader-member exchange theory (LMX)</vt:lpstr>
      <vt:lpstr>Social exchange theory</vt:lpstr>
      <vt:lpstr>Socioemotional outcomes</vt:lpstr>
      <vt:lpstr>Antecedents of the LMX relationship</vt:lpstr>
      <vt:lpstr>Development of the LMX relationship</vt:lpstr>
      <vt:lpstr>Failure -  relationship development  </vt:lpstr>
      <vt:lpstr>The quality of the relationship between the manager and the autistic employee was influenced by the action of the job coach, who facilitated communication between the manager and the employee. </vt:lpstr>
      <vt:lpstr>Role of the job coach</vt:lpstr>
      <vt:lpstr>Reassures the manager  Understands his employe    antecedent to  LMX relationship</vt:lpstr>
      <vt:lpstr>COMMUNICATION  Job coach demonstrates:   - giving instructions,  - communicating with the employee</vt:lpstr>
      <vt:lpstr>Facilitating mutual understanding  Unexpected behaviors that can generate rejection </vt:lpstr>
      <vt:lpstr>Shapes expectations   Predisposes to positive performance perception</vt:lpstr>
      <vt:lpstr>Role of the job coach </vt:lpstr>
      <vt:lpstr>Failures - No request for support</vt:lpstr>
      <vt:lpstr>Other contributing factors</vt:lpstr>
      <vt:lpstr>Accommodations as a relational concept</vt:lpstr>
      <vt:lpstr>Accommodations as a relational concept </vt:lpstr>
      <vt:lpstr>Changes - social environment</vt:lpstr>
      <vt:lpstr>Accommodations as a relational concept  </vt:lpstr>
      <vt:lpstr>Accommodations as a result of negotiation</vt:lpstr>
      <vt:lpstr>Inclusive leadership</vt:lpstr>
      <vt:lpstr>Main take-aways</vt:lpstr>
      <vt:lpstr>Main take-aways </vt:lpstr>
      <vt:lpstr>Thank you</vt:lpstr>
      <vt:lpstr>Additional material</vt:lpstr>
      <vt:lpstr>Development of quality leader-member relationship leading to ongoing employment for an autistic employee </vt:lpstr>
      <vt:lpstr>Changes - physical environment</vt:lpstr>
      <vt:lpstr>Tasks of neuroinclusion professionals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Martin</dc:creator>
  <cp:lastModifiedBy>Therese Salenieks</cp:lastModifiedBy>
  <cp:revision>19</cp:revision>
  <dcterms:created xsi:type="dcterms:W3CDTF">2023-04-23T18:53:31Z</dcterms:created>
  <dcterms:modified xsi:type="dcterms:W3CDTF">2024-07-03T13:29:23Z</dcterms:modified>
</cp:coreProperties>
</file>