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0"/>
  </p:notesMasterIdLst>
  <p:sldIdLst>
    <p:sldId id="919" r:id="rId2"/>
    <p:sldId id="667" r:id="rId3"/>
    <p:sldId id="920" r:id="rId4"/>
    <p:sldId id="925" r:id="rId5"/>
    <p:sldId id="921" r:id="rId6"/>
    <p:sldId id="922" r:id="rId7"/>
    <p:sldId id="924" r:id="rId8"/>
    <p:sldId id="949" r:id="rId9"/>
    <p:sldId id="972" r:id="rId10"/>
    <p:sldId id="975" r:id="rId11"/>
    <p:sldId id="993" r:id="rId12"/>
    <p:sldId id="994" r:id="rId13"/>
    <p:sldId id="995" r:id="rId14"/>
    <p:sldId id="1029" r:id="rId15"/>
    <p:sldId id="1034" r:id="rId16"/>
    <p:sldId id="986" r:id="rId17"/>
    <p:sldId id="987" r:id="rId18"/>
    <p:sldId id="988" r:id="rId19"/>
    <p:sldId id="989" r:id="rId20"/>
    <p:sldId id="990" r:id="rId21"/>
    <p:sldId id="991" r:id="rId22"/>
    <p:sldId id="992" r:id="rId23"/>
    <p:sldId id="1023" r:id="rId24"/>
    <p:sldId id="1024" r:id="rId25"/>
    <p:sldId id="805" r:id="rId26"/>
    <p:sldId id="1004" r:id="rId27"/>
    <p:sldId id="813" r:id="rId28"/>
    <p:sldId id="927" r:id="rId29"/>
    <p:sldId id="928" r:id="rId30"/>
    <p:sldId id="984" r:id="rId31"/>
    <p:sldId id="929" r:id="rId32"/>
    <p:sldId id="985" r:id="rId33"/>
    <p:sldId id="930" r:id="rId34"/>
    <p:sldId id="932" r:id="rId35"/>
    <p:sldId id="931" r:id="rId36"/>
    <p:sldId id="947" r:id="rId37"/>
    <p:sldId id="945" r:id="rId38"/>
    <p:sldId id="946" r:id="rId39"/>
    <p:sldId id="933" r:id="rId40"/>
    <p:sldId id="934" r:id="rId41"/>
    <p:sldId id="935" r:id="rId42"/>
    <p:sldId id="936" r:id="rId43"/>
    <p:sldId id="937" r:id="rId44"/>
    <p:sldId id="938" r:id="rId45"/>
    <p:sldId id="939" r:id="rId46"/>
    <p:sldId id="943" r:id="rId47"/>
    <p:sldId id="944" r:id="rId48"/>
    <p:sldId id="940" r:id="rId49"/>
    <p:sldId id="941" r:id="rId50"/>
    <p:sldId id="942" r:id="rId51"/>
    <p:sldId id="824" r:id="rId52"/>
    <p:sldId id="1040" r:id="rId53"/>
    <p:sldId id="827" r:id="rId54"/>
    <p:sldId id="825" r:id="rId55"/>
    <p:sldId id="866" r:id="rId56"/>
    <p:sldId id="867" r:id="rId57"/>
    <p:sldId id="868" r:id="rId58"/>
    <p:sldId id="960" r:id="rId59"/>
    <p:sldId id="961" r:id="rId60"/>
    <p:sldId id="962" r:id="rId61"/>
    <p:sldId id="966" r:id="rId62"/>
    <p:sldId id="976" r:id="rId63"/>
    <p:sldId id="977" r:id="rId64"/>
    <p:sldId id="950" r:id="rId65"/>
    <p:sldId id="963" r:id="rId66"/>
    <p:sldId id="979" r:id="rId67"/>
    <p:sldId id="964" r:id="rId68"/>
    <p:sldId id="965" r:id="rId69"/>
    <p:sldId id="1030" r:id="rId70"/>
    <p:sldId id="1035" r:id="rId71"/>
    <p:sldId id="1031" r:id="rId72"/>
    <p:sldId id="783" r:id="rId73"/>
    <p:sldId id="1025" r:id="rId74"/>
    <p:sldId id="388" r:id="rId75"/>
    <p:sldId id="1036" r:id="rId76"/>
    <p:sldId id="1027" r:id="rId77"/>
    <p:sldId id="1033" r:id="rId78"/>
    <p:sldId id="1037" r:id="rId79"/>
    <p:sldId id="1005" r:id="rId80"/>
    <p:sldId id="970" r:id="rId81"/>
    <p:sldId id="951" r:id="rId82"/>
    <p:sldId id="1038" r:id="rId83"/>
    <p:sldId id="1039" r:id="rId84"/>
    <p:sldId id="971" r:id="rId85"/>
    <p:sldId id="1041" r:id="rId86"/>
    <p:sldId id="967" r:id="rId87"/>
    <p:sldId id="757" r:id="rId88"/>
    <p:sldId id="923" r:id="rId89"/>
  </p:sldIdLst>
  <p:sldSz cx="9144000" cy="5143500" type="screen16x9"/>
  <p:notesSz cx="6858000" cy="9144000"/>
  <p:defaultTextStyle>
    <a:defPPr marL="0" marR="0" indent="0" algn="l" defTabSz="573969" rtl="0" fontAlgn="auto" latinLnBrk="1" hangingPunct="0">
      <a:lnSpc>
        <a:spcPct val="100000"/>
      </a:lnSpc>
      <a:spcBef>
        <a:spcPts val="0"/>
      </a:spcBef>
      <a:spcAft>
        <a:spcPts val="0"/>
      </a:spcAft>
      <a:buClrTx/>
      <a:buSzTx/>
      <a:buFontTx/>
      <a:buNone/>
      <a:tabLst/>
      <a:defRPr kumimoji="0" sz="1130" b="0" i="0" u="none" strike="noStrike" cap="none" spc="0" normalizeH="0" baseline="0">
        <a:ln>
          <a:noFill/>
        </a:ln>
        <a:solidFill>
          <a:srgbClr val="000000"/>
        </a:solidFill>
        <a:effectLst/>
        <a:uFillTx/>
      </a:defRPr>
    </a:defPPr>
    <a:lvl1pPr marL="0" marR="0" indent="0"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143492"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286984"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430477"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573969"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717461"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860953"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004446"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147938"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16"/>
    <p:restoredTop sz="77820"/>
  </p:normalViewPr>
  <p:slideViewPr>
    <p:cSldViewPr snapToGrid="0" snapToObjects="1">
      <p:cViewPr varScale="1">
        <p:scale>
          <a:sx n="92" d="100"/>
          <a:sy n="92" d="100"/>
        </p:scale>
        <p:origin x="456" y="176"/>
      </p:cViewPr>
      <p:guideLst/>
    </p:cSldViewPr>
  </p:slideViewPr>
  <p:outlineViewPr>
    <p:cViewPr>
      <p:scale>
        <a:sx n="33" d="100"/>
        <a:sy n="33" d="100"/>
      </p:scale>
      <p:origin x="0" y="-8808"/>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381000" y="685800"/>
            <a:ext cx="6096000" cy="3429000"/>
          </a:xfrm>
          <a:prstGeom prst="rect">
            <a:avLst/>
          </a:prstGeom>
        </p:spPr>
        <p:txBody>
          <a:bodyPr/>
          <a:lstStyle/>
          <a:p>
            <a:endParaRPr/>
          </a:p>
        </p:txBody>
      </p:sp>
      <p:sp>
        <p:nvSpPr>
          <p:cNvPr id="161" name="Shape 1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86984" latinLnBrk="0">
      <a:lnSpc>
        <a:spcPct val="117999"/>
      </a:lnSpc>
      <a:defRPr sz="1381">
        <a:latin typeface="Helvetica Neue"/>
        <a:ea typeface="Helvetica Neue"/>
        <a:cs typeface="Helvetica Neue"/>
        <a:sym typeface="Helvetica Neue"/>
      </a:defRPr>
    </a:lvl1pPr>
    <a:lvl2pPr indent="143492" defTabSz="286984" latinLnBrk="0">
      <a:lnSpc>
        <a:spcPct val="117999"/>
      </a:lnSpc>
      <a:defRPr sz="1381">
        <a:latin typeface="Helvetica Neue"/>
        <a:ea typeface="Helvetica Neue"/>
        <a:cs typeface="Helvetica Neue"/>
        <a:sym typeface="Helvetica Neue"/>
      </a:defRPr>
    </a:lvl2pPr>
    <a:lvl3pPr indent="286984" defTabSz="286984" latinLnBrk="0">
      <a:lnSpc>
        <a:spcPct val="117999"/>
      </a:lnSpc>
      <a:defRPr sz="1381">
        <a:latin typeface="Helvetica Neue"/>
        <a:ea typeface="Helvetica Neue"/>
        <a:cs typeface="Helvetica Neue"/>
        <a:sym typeface="Helvetica Neue"/>
      </a:defRPr>
    </a:lvl3pPr>
    <a:lvl4pPr indent="430477" defTabSz="286984" latinLnBrk="0">
      <a:lnSpc>
        <a:spcPct val="117999"/>
      </a:lnSpc>
      <a:defRPr sz="1381">
        <a:latin typeface="Helvetica Neue"/>
        <a:ea typeface="Helvetica Neue"/>
        <a:cs typeface="Helvetica Neue"/>
        <a:sym typeface="Helvetica Neue"/>
      </a:defRPr>
    </a:lvl4pPr>
    <a:lvl5pPr indent="573969" defTabSz="286984" latinLnBrk="0">
      <a:lnSpc>
        <a:spcPct val="117999"/>
      </a:lnSpc>
      <a:defRPr sz="1381">
        <a:latin typeface="Helvetica Neue"/>
        <a:ea typeface="Helvetica Neue"/>
        <a:cs typeface="Helvetica Neue"/>
        <a:sym typeface="Helvetica Neue"/>
      </a:defRPr>
    </a:lvl5pPr>
    <a:lvl6pPr indent="717461" defTabSz="286984" latinLnBrk="0">
      <a:lnSpc>
        <a:spcPct val="117999"/>
      </a:lnSpc>
      <a:defRPr sz="1381">
        <a:latin typeface="Helvetica Neue"/>
        <a:ea typeface="Helvetica Neue"/>
        <a:cs typeface="Helvetica Neue"/>
        <a:sym typeface="Helvetica Neue"/>
      </a:defRPr>
    </a:lvl6pPr>
    <a:lvl7pPr indent="860953" defTabSz="286984" latinLnBrk="0">
      <a:lnSpc>
        <a:spcPct val="117999"/>
      </a:lnSpc>
      <a:defRPr sz="1381">
        <a:latin typeface="Helvetica Neue"/>
        <a:ea typeface="Helvetica Neue"/>
        <a:cs typeface="Helvetica Neue"/>
        <a:sym typeface="Helvetica Neue"/>
      </a:defRPr>
    </a:lvl7pPr>
    <a:lvl8pPr indent="1004446" defTabSz="286984" latinLnBrk="0">
      <a:lnSpc>
        <a:spcPct val="117999"/>
      </a:lnSpc>
      <a:defRPr sz="1381">
        <a:latin typeface="Helvetica Neue"/>
        <a:ea typeface="Helvetica Neue"/>
        <a:cs typeface="Helvetica Neue"/>
        <a:sym typeface="Helvetica Neue"/>
      </a:defRPr>
    </a:lvl8pPr>
    <a:lvl9pPr indent="1147938" defTabSz="286984" latinLnBrk="0">
      <a:lnSpc>
        <a:spcPct val="117999"/>
      </a:lnSpc>
      <a:defRPr sz="1381">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0709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9314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096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8647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7236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1629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0631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0788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4025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924AFE-B8A5-4645-92B0-078FD548DF77}" type="slidenum">
              <a:rPr lang="en-US" smtClean="0"/>
              <a:t>26</a:t>
            </a:fld>
            <a:endParaRPr lang="en-US"/>
          </a:p>
        </p:txBody>
      </p:sp>
    </p:spTree>
    <p:extLst>
      <p:ext uri="{BB962C8B-B14F-4D97-AF65-F5344CB8AC3E}">
        <p14:creationId xmlns:p14="http://schemas.microsoft.com/office/powerpoint/2010/main" val="62187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955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1512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550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9402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106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1077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4028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7334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741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4324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8415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3537062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9635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rPr lang="en-CA" dirty="0"/>
              <a:t>. </a:t>
            </a:r>
            <a:endParaRPr dirty="0"/>
          </a:p>
        </p:txBody>
      </p:sp>
    </p:spTree>
    <p:extLst>
      <p:ext uri="{BB962C8B-B14F-4D97-AF65-F5344CB8AC3E}">
        <p14:creationId xmlns:p14="http://schemas.microsoft.com/office/powerpoint/2010/main" val="2894100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4964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86984" eaLnBrk="1" fontAlgn="auto" latinLnBrk="0" hangingPunct="1">
              <a:lnSpc>
                <a:spcPct val="117999"/>
              </a:lnSpc>
              <a:spcBef>
                <a:spcPts val="0"/>
              </a:spcBef>
              <a:spcAft>
                <a:spcPts val="0"/>
              </a:spcAft>
              <a:buClrTx/>
              <a:buSzTx/>
              <a:buFontTx/>
              <a:buNone/>
              <a:tabLst/>
              <a:defRPr/>
            </a:pPr>
            <a:r>
              <a:rPr lang="en-US" dirty="0"/>
              <a:t>.</a:t>
            </a:r>
          </a:p>
          <a:p>
            <a:endParaRPr lang="en-US" dirty="0"/>
          </a:p>
        </p:txBody>
      </p:sp>
    </p:spTree>
    <p:extLst>
      <p:ext uri="{BB962C8B-B14F-4D97-AF65-F5344CB8AC3E}">
        <p14:creationId xmlns:p14="http://schemas.microsoft.com/office/powerpoint/2010/main" val="3339103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803885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0754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6100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1170913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5650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1159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8030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7587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0665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6017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Tree>
    <p:extLst>
      <p:ext uri="{BB962C8B-B14F-4D97-AF65-F5344CB8AC3E}">
        <p14:creationId xmlns:p14="http://schemas.microsoft.com/office/powerpoint/2010/main" val="3331634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6676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3944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5831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15659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12413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8377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3714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43450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56676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39251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20269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7458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23989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1665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960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3114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3000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64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2785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97428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11043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07981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07368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2318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Tree>
    <p:extLst>
      <p:ext uri="{BB962C8B-B14F-4D97-AF65-F5344CB8AC3E}">
        <p14:creationId xmlns:p14="http://schemas.microsoft.com/office/powerpoint/2010/main" val="3801875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86984"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864152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2931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7878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863947"/>
            <a:ext cx="7358063" cy="1741289"/>
          </a:xfrm>
          <a:prstGeom prst="rect">
            <a:avLst/>
          </a:prstGeom>
        </p:spPr>
        <p:txBody>
          <a:bodyPr anchor="b"/>
          <a:lstStyle/>
          <a:p>
            <a:r>
              <a:t>Title Text</a:t>
            </a:r>
          </a:p>
        </p:txBody>
      </p:sp>
      <p:sp>
        <p:nvSpPr>
          <p:cNvPr id="12" name="Body Level One…"/>
          <p:cNvSpPr txBox="1">
            <a:spLocks noGrp="1"/>
          </p:cNvSpPr>
          <p:nvPr>
            <p:ph type="body" sz="quarter" idx="1"/>
          </p:nvPr>
        </p:nvSpPr>
        <p:spPr>
          <a:xfrm>
            <a:off x="892969" y="2652117"/>
            <a:ext cx="7358063" cy="596057"/>
          </a:xfrm>
          <a:prstGeom prst="rect">
            <a:avLst/>
          </a:prstGeom>
        </p:spPr>
        <p:txBody>
          <a:bodyPr anchor="t"/>
          <a:lstStyle>
            <a:lvl1pPr marL="0" indent="0" algn="ctr">
              <a:spcBef>
                <a:spcPts val="0"/>
              </a:spcBef>
              <a:buClrTx/>
              <a:buSzTx/>
              <a:buNone/>
              <a:defRPr sz="1951"/>
            </a:lvl1pPr>
            <a:lvl2pPr marL="0" indent="0" algn="ctr">
              <a:spcBef>
                <a:spcPts val="0"/>
              </a:spcBef>
              <a:buClrTx/>
              <a:buSzTx/>
              <a:buNone/>
              <a:defRPr sz="1951"/>
            </a:lvl2pPr>
            <a:lvl3pPr marL="0" indent="0" algn="ctr">
              <a:spcBef>
                <a:spcPts val="0"/>
              </a:spcBef>
              <a:buClrTx/>
              <a:buSzTx/>
              <a:buNone/>
              <a:defRPr sz="1951"/>
            </a:lvl3pPr>
            <a:lvl4pPr marL="0" indent="0" algn="ctr">
              <a:spcBef>
                <a:spcPts val="0"/>
              </a:spcBef>
              <a:buClrTx/>
              <a:buSzTx/>
              <a:buNone/>
              <a:defRPr sz="1951"/>
            </a:lvl4pPr>
            <a:lvl5pPr marL="0" indent="0" algn="ctr">
              <a:spcBef>
                <a:spcPts val="0"/>
              </a:spcBef>
              <a:buClrTx/>
              <a:buSzTx/>
              <a:buNone/>
              <a:defRPr sz="195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1701106"/>
            <a:ext cx="7358063"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rPr dirty="0"/>
              <a:t>Title Text</a:t>
            </a:r>
          </a:p>
        </p:txBody>
      </p:sp>
      <p:sp>
        <p:nvSpPr>
          <p:cNvPr id="57" name="Body Level One…"/>
          <p:cNvSpPr txBox="1">
            <a:spLocks noGrp="1"/>
          </p:cNvSpPr>
          <p:nvPr>
            <p:ph type="body" idx="1"/>
          </p:nvPr>
        </p:nvSpPr>
        <p:spPr>
          <a:prstGeom prst="rect">
            <a:avLst/>
          </a:prstGeom>
        </p:spPr>
        <p:txBody>
          <a:bodyPr>
            <a:noAutofit/>
          </a:bodyPr>
          <a:lstStyle>
            <a:lvl1pPr>
              <a:buClrTx/>
              <a:defRPr sz="2800"/>
            </a:lvl1pPr>
            <a:lvl2pPr>
              <a:buClrTx/>
              <a:defRPr sz="2800"/>
            </a:lvl2pPr>
            <a:lvl3pPr>
              <a:buClrTx/>
              <a:defRPr sz="2800"/>
            </a:lvl3pPr>
            <a:lvl4pPr>
              <a:buClrTx/>
              <a:defRPr sz="2800"/>
            </a:lvl4pPr>
            <a:lvl5pPr>
              <a:buClrTx/>
              <a:defRPr sz="28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732734" y="2618631"/>
            <a:ext cx="3750469" cy="2056061"/>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4732734" y="334863"/>
            <a:ext cx="3750469" cy="2056061"/>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669726" y="334863"/>
            <a:ext cx="3750469" cy="433982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892969" y="3355330"/>
            <a:ext cx="7358063" cy="297389"/>
          </a:xfrm>
          <a:prstGeom prst="rect">
            <a:avLst/>
          </a:prstGeom>
        </p:spPr>
        <p:txBody>
          <a:bodyPr anchor="t">
            <a:spAutoFit/>
          </a:bodyPr>
          <a:lstStyle>
            <a:lvl1pPr marL="0" indent="0" algn="ctr">
              <a:spcBef>
                <a:spcPts val="0"/>
              </a:spcBef>
              <a:buClrTx/>
              <a:buSzTx/>
              <a:buNone/>
              <a:defRPr sz="1266" i="1"/>
            </a:lvl1pPr>
          </a:lstStyle>
          <a:p>
            <a:r>
              <a:t>–Johnny Appleseed</a:t>
            </a:r>
          </a:p>
        </p:txBody>
      </p:sp>
      <p:sp>
        <p:nvSpPr>
          <p:cNvPr id="94" name="“Type a quote here.”"/>
          <p:cNvSpPr txBox="1">
            <a:spLocks noGrp="1"/>
          </p:cNvSpPr>
          <p:nvPr>
            <p:ph type="body" sz="quarter" idx="14"/>
          </p:nvPr>
        </p:nvSpPr>
        <p:spPr>
          <a:xfrm>
            <a:off x="892969" y="2243643"/>
            <a:ext cx="7358063" cy="378502"/>
          </a:xfrm>
          <a:prstGeom prst="rect">
            <a:avLst/>
          </a:prstGeom>
        </p:spPr>
        <p:txBody>
          <a:bodyPr>
            <a:spAutoFit/>
          </a:bodyPr>
          <a:lstStyle>
            <a:lvl1pPr marL="0" indent="0" algn="ctr">
              <a:spcBef>
                <a:spcPts val="0"/>
              </a:spcBef>
              <a:buClrTx/>
              <a:buSzTx/>
              <a:buNone/>
              <a:defRPr sz="1793">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9144000" cy="51435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33945"/>
            <a:ext cx="7804547" cy="1138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69727" y="1366242"/>
            <a:ext cx="7804547" cy="3315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60615" y="4902398"/>
            <a:ext cx="218008" cy="232500"/>
          </a:xfrm>
          <a:prstGeom prst="rect">
            <a:avLst/>
          </a:prstGeom>
          <a:ln w="12700">
            <a:miter lim="400000"/>
          </a:ln>
        </p:spPr>
        <p:txBody>
          <a:bodyPr wrap="none" lIns="50800" tIns="50800" rIns="50800" bIns="50800">
            <a:spAutoFit/>
          </a:bodyPr>
          <a:lstStyle>
            <a:lvl1pPr>
              <a:defRPr sz="844"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4" r:id="rId3"/>
    <p:sldLayoutId id="2147483657" r:id="rId4"/>
    <p:sldLayoutId id="2147483658" r:id="rId5"/>
    <p:sldLayoutId id="2147483659" r:id="rId6"/>
    <p:sldLayoutId id="2147483660" r:id="rId7"/>
  </p:sldLayoutIdLst>
  <p:transition spd="med"/>
  <p:txStyles>
    <p:titleStyle>
      <a:lvl1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1pPr>
      <a:lvl2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2pPr>
      <a:lvl3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3pPr>
      <a:lvl4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4pPr>
      <a:lvl5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5pPr>
      <a:lvl6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6pPr>
      <a:lvl7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7pPr>
      <a:lvl8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8pPr>
      <a:lvl9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FFFFFF"/>
          </a:solidFill>
          <a:uFillTx/>
          <a:latin typeface="+mn-lt"/>
          <a:ea typeface="+mn-ea"/>
          <a:cs typeface="+mn-cs"/>
          <a:sym typeface="Helvetica Neue Medium"/>
        </a:defRPr>
      </a:lvl9pPr>
    </p:titleStyle>
    <p:bodyStyle>
      <a:lvl1pPr marL="234385"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1pPr>
      <a:lvl2pPr marL="468770"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2pPr>
      <a:lvl3pPr marL="703155"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3pPr>
      <a:lvl4pPr marL="937539"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4pPr>
      <a:lvl5pPr marL="1171924"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5pPr>
      <a:lvl6pPr marL="1406309"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6pPr>
      <a:lvl7pPr marL="1640694"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7pPr>
      <a:lvl8pPr marL="1875079"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8pPr>
      <a:lvl9pPr marL="2109464" marR="0" indent="-234385" algn="l" defTabSz="308049" rtl="0" latinLnBrk="0">
        <a:lnSpc>
          <a:spcPct val="100000"/>
        </a:lnSpc>
        <a:spcBef>
          <a:spcPts val="2215"/>
        </a:spcBef>
        <a:spcAft>
          <a:spcPts val="0"/>
        </a:spcAft>
        <a:buClr>
          <a:srgbClr val="FFFFFF"/>
        </a:buClr>
        <a:buSzPct val="145000"/>
        <a:buFontTx/>
        <a:buChar char="•"/>
        <a:tabLst/>
        <a:defRPr sz="1687"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1pPr>
      <a:lvl2pPr marL="0" marR="0" indent="120541"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2pPr>
      <a:lvl3pPr marL="0" marR="0" indent="241082"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3pPr>
      <a:lvl4pPr marL="0" marR="0" indent="361622"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4pPr>
      <a:lvl5pPr marL="0" marR="0" indent="482163"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5pPr>
      <a:lvl6pPr marL="0" marR="0" indent="602704"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6pPr>
      <a:lvl7pPr marL="0" marR="0" indent="723245"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7pPr>
      <a:lvl8pPr marL="0" marR="0" indent="843785"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8pPr>
      <a:lvl9pPr marL="0" marR="0" indent="964326"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s://creativecommons.org/licenses/by-nc/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s://idrc.ocadu.ca/"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hyperlink" Target="https://medium.com/@jutta.trevira"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of a starburst">
            <a:extLst>
              <a:ext uri="{FF2B5EF4-FFF2-40B4-BE49-F238E27FC236}">
                <a16:creationId xmlns:a16="http://schemas.microsoft.com/office/drawing/2014/main" id="{0381B198-DA24-0342-A9CA-2DE310495E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2624" y="305395"/>
            <a:ext cx="4801020" cy="2972377"/>
          </a:xfrm>
          <a:prstGeom prst="rect">
            <a:avLst/>
          </a:prstGeom>
        </p:spPr>
      </p:pic>
      <p:sp>
        <p:nvSpPr>
          <p:cNvPr id="163" name="Unlearning to Include &amp; Innovate"/>
          <p:cNvSpPr txBox="1">
            <a:spLocks noGrp="1"/>
          </p:cNvSpPr>
          <p:nvPr>
            <p:ph type="ctrTitle"/>
          </p:nvPr>
        </p:nvSpPr>
        <p:spPr>
          <a:xfrm>
            <a:off x="591671" y="509417"/>
            <a:ext cx="5145100" cy="1787469"/>
          </a:xfrm>
          <a:prstGeom prst="rect">
            <a:avLst/>
          </a:prstGeom>
        </p:spPr>
        <p:txBody>
          <a:bodyPr>
            <a:normAutofit fontScale="90000"/>
          </a:bodyPr>
          <a:lstStyle>
            <a:lvl1pPr algn="l"/>
          </a:lstStyle>
          <a:p>
            <a:r>
              <a:rPr lang="en-CA" dirty="0"/>
              <a:t>Addressing the Risks &amp; Opportunities of</a:t>
            </a:r>
            <a:br>
              <a:rPr lang="en-CA" dirty="0"/>
            </a:br>
            <a:r>
              <a:rPr lang="en-CA" dirty="0"/>
              <a:t>Artificial Intelligence</a:t>
            </a:r>
            <a:endParaRPr dirty="0"/>
          </a:p>
        </p:txBody>
      </p:sp>
      <p:sp>
        <p:nvSpPr>
          <p:cNvPr id="164" name="Jutta Treviranus…"/>
          <p:cNvSpPr txBox="1">
            <a:spLocks noGrp="1"/>
          </p:cNvSpPr>
          <p:nvPr>
            <p:ph type="subTitle" sz="quarter" idx="1"/>
          </p:nvPr>
        </p:nvSpPr>
        <p:spPr>
          <a:xfrm>
            <a:off x="1812726" y="2500908"/>
            <a:ext cx="5518547" cy="1560333"/>
          </a:xfrm>
          <a:prstGeom prst="rect">
            <a:avLst/>
          </a:prstGeom>
        </p:spPr>
        <p:txBody>
          <a:bodyPr>
            <a:normAutofit fontScale="25000" lnSpcReduction="20000"/>
          </a:bodyPr>
          <a:lstStyle/>
          <a:p>
            <a:pPr defTabSz="283404">
              <a:lnSpc>
                <a:spcPct val="120000"/>
              </a:lnSpc>
              <a:defRPr sz="3404"/>
            </a:pPr>
            <a:r>
              <a:rPr sz="6400" dirty="0"/>
              <a:t>Jutta </a:t>
            </a:r>
            <a:r>
              <a:rPr sz="6400" dirty="0" err="1"/>
              <a:t>Treviranus</a:t>
            </a:r>
            <a:endParaRPr sz="6400" dirty="0"/>
          </a:p>
          <a:p>
            <a:pPr defTabSz="283404">
              <a:lnSpc>
                <a:spcPct val="120000"/>
              </a:lnSpc>
              <a:defRPr sz="3404"/>
            </a:pPr>
            <a:r>
              <a:rPr sz="5600" dirty="0"/>
              <a:t>Inclusive Design Research Centre</a:t>
            </a:r>
            <a:endParaRPr lang="en-CA" sz="5600" dirty="0"/>
          </a:p>
          <a:p>
            <a:pPr defTabSz="283404">
              <a:lnSpc>
                <a:spcPct val="120000"/>
              </a:lnSpc>
              <a:defRPr sz="3404"/>
            </a:pPr>
            <a:r>
              <a:rPr lang="en-CA" dirty="0"/>
              <a:t>OCAD University</a:t>
            </a:r>
          </a:p>
          <a:p>
            <a:pPr defTabSz="283404">
              <a:lnSpc>
                <a:spcPct val="120000"/>
              </a:lnSpc>
              <a:defRPr sz="3404"/>
            </a:pPr>
            <a:r>
              <a:rPr lang="en-CA" dirty="0"/>
              <a:t>Toronto, Canada</a:t>
            </a:r>
          </a:p>
          <a:p>
            <a:pPr defTabSz="283404">
              <a:lnSpc>
                <a:spcPct val="120000"/>
              </a:lnSpc>
              <a:defRPr sz="3404"/>
            </a:pPr>
            <a:endParaRPr lang="en-CA" dirty="0"/>
          </a:p>
          <a:p>
            <a:pPr defTabSz="283404">
              <a:lnSpc>
                <a:spcPct val="120000"/>
              </a:lnSpc>
              <a:defRPr sz="3404"/>
            </a:pPr>
            <a:r>
              <a:rPr lang="en-CA" sz="3600" dirty="0"/>
              <a:t>The ancestral and traditional territories of the </a:t>
            </a:r>
            <a:r>
              <a:rPr lang="en-CA" sz="3600" dirty="0" err="1"/>
              <a:t>Mississaugas</a:t>
            </a:r>
            <a:r>
              <a:rPr lang="en-CA" sz="3600" dirty="0"/>
              <a:t> of the Credit, the </a:t>
            </a:r>
            <a:r>
              <a:rPr lang="en-CA" sz="3600" dirty="0" err="1"/>
              <a:t>Hauenosaunee</a:t>
            </a:r>
            <a:r>
              <a:rPr lang="en-CA" sz="3600" dirty="0"/>
              <a:t>, the Anishinaabe &amp; the Huron-Wendat</a:t>
            </a:r>
          </a:p>
          <a:p>
            <a:pPr defTabSz="283404">
              <a:lnSpc>
                <a:spcPct val="120000"/>
              </a:lnSpc>
              <a:defRPr sz="3404"/>
            </a:pPr>
            <a:endParaRPr lang="en-CA" dirty="0"/>
          </a:p>
          <a:p>
            <a:pPr defTabSz="283404">
              <a:lnSpc>
                <a:spcPct val="120000"/>
              </a:lnSpc>
              <a:defRPr sz="3404"/>
            </a:pPr>
            <a:endParaRPr lang="en-CA" dirty="0"/>
          </a:p>
          <a:p>
            <a:pPr defTabSz="283404">
              <a:lnSpc>
                <a:spcPct val="120000"/>
              </a:lnSpc>
              <a:defRPr sz="3404"/>
            </a:pPr>
            <a:r>
              <a:rPr lang="en-CA" dirty="0">
                <a:solidFill>
                  <a:schemeClr val="accent4"/>
                </a:solidFill>
                <a:hlinkClick r:id="rId4">
                  <a:extLst>
                    <a:ext uri="{A12FA001-AC4F-418D-AE19-62706E023703}">
                      <ahyp:hlinkClr xmlns:ahyp="http://schemas.microsoft.com/office/drawing/2018/hyperlinkcolor" val="tx"/>
                    </a:ext>
                  </a:extLst>
                </a:hlinkClick>
              </a:rPr>
              <a:t>Attribution-NonCommercial 4.0 International License</a:t>
            </a:r>
            <a:endParaRPr lang="en-CA" dirty="0">
              <a:solidFill>
                <a:schemeClr val="accent4"/>
              </a:solidFill>
            </a:endParaRPr>
          </a:p>
          <a:p>
            <a:pPr defTabSz="283404">
              <a:defRPr sz="3404"/>
            </a:pPr>
            <a:endParaRPr dirty="0"/>
          </a:p>
        </p:txBody>
      </p:sp>
      <p:pic>
        <p:nvPicPr>
          <p:cNvPr id="3" name="Vraie Idea Horizontal Logo_CMYK.jpg" descr="Vraie Idea Horizontal Logo">
            <a:extLst>
              <a:ext uri="{FF2B5EF4-FFF2-40B4-BE49-F238E27FC236}">
                <a16:creationId xmlns:a16="http://schemas.microsoft.com/office/drawing/2014/main" id="{F7E85887-A3A5-264F-ABFC-7CE225B1C6A4}"/>
              </a:ext>
            </a:extLst>
          </p:cNvPr>
          <p:cNvPicPr>
            <a:picLocks noChangeAspect="1"/>
          </p:cNvPicPr>
          <p:nvPr/>
        </p:nvPicPr>
        <p:blipFill>
          <a:blip r:embed="rId5"/>
          <a:stretch>
            <a:fillRect/>
          </a:stretch>
        </p:blipFill>
        <p:spPr>
          <a:xfrm>
            <a:off x="128588" y="4253805"/>
            <a:ext cx="2680371" cy="760556"/>
          </a:xfrm>
          <a:prstGeom prst="rect">
            <a:avLst/>
          </a:prstGeom>
          <a:ln w="12700">
            <a:miter lim="400000"/>
          </a:ln>
        </p:spPr>
      </p:pic>
      <p:pic>
        <p:nvPicPr>
          <p:cNvPr id="4" name="Screenshot 2023-10-19 at 19.59.57.png" descr="Inclusive Design Research Centre Logo">
            <a:extLst>
              <a:ext uri="{FF2B5EF4-FFF2-40B4-BE49-F238E27FC236}">
                <a16:creationId xmlns:a16="http://schemas.microsoft.com/office/drawing/2014/main" id="{E751A973-8840-C956-50E9-FE76228BB6F6}"/>
              </a:ext>
            </a:extLst>
          </p:cNvPr>
          <p:cNvPicPr>
            <a:picLocks noChangeAspect="1"/>
          </p:cNvPicPr>
          <p:nvPr/>
        </p:nvPicPr>
        <p:blipFill>
          <a:blip r:embed="rId6"/>
          <a:stretch>
            <a:fillRect/>
          </a:stretch>
        </p:blipFill>
        <p:spPr>
          <a:xfrm>
            <a:off x="6757187" y="4288692"/>
            <a:ext cx="2258225" cy="730602"/>
          </a:xfrm>
          <a:prstGeom prst="rect">
            <a:avLst/>
          </a:prstGeom>
          <a:ln w="12700">
            <a:miter lim="400000"/>
          </a:ln>
        </p:spPr>
      </p:pic>
    </p:spTree>
    <p:extLst>
      <p:ext uri="{BB962C8B-B14F-4D97-AF65-F5344CB8AC3E}">
        <p14:creationId xmlns:p14="http://schemas.microsoft.com/office/powerpoint/2010/main" val="198315511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ndividual using ability switches to control a computer">
            <a:extLst>
              <a:ext uri="{FF2B5EF4-FFF2-40B4-BE49-F238E27FC236}">
                <a16:creationId xmlns:a16="http://schemas.microsoft.com/office/drawing/2014/main" id="{591E2E03-98A9-FF03-65F4-4E804C9BB2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886" y="1415068"/>
            <a:ext cx="2362200" cy="1569053"/>
          </a:xfrm>
          <a:prstGeom prst="rect">
            <a:avLst/>
          </a:prstGeom>
        </p:spPr>
      </p:pic>
      <p:pic>
        <p:nvPicPr>
          <p:cNvPr id="4" name="Picture 3" descr="a therapist adjusting the lower arm prosthesis on a sitting man.">
            <a:extLst>
              <a:ext uri="{FF2B5EF4-FFF2-40B4-BE49-F238E27FC236}">
                <a16:creationId xmlns:a16="http://schemas.microsoft.com/office/drawing/2014/main" id="{E6102037-9F9F-05BC-355A-0F904AE3F4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79144" y="2984120"/>
            <a:ext cx="1739900" cy="1155700"/>
          </a:xfrm>
          <a:prstGeom prst="rect">
            <a:avLst/>
          </a:prstGeom>
        </p:spPr>
      </p:pic>
      <p:pic>
        <p:nvPicPr>
          <p:cNvPr id="5" name="Picture 4" descr="a robot serving a meal">
            <a:extLst>
              <a:ext uri="{FF2B5EF4-FFF2-40B4-BE49-F238E27FC236}">
                <a16:creationId xmlns:a16="http://schemas.microsoft.com/office/drawing/2014/main" id="{8A105E29-9B54-86BD-BE16-29DF253E82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99924" y="2777444"/>
            <a:ext cx="2362201" cy="1569053"/>
          </a:xfrm>
          <a:prstGeom prst="rect">
            <a:avLst/>
          </a:prstGeom>
        </p:spPr>
      </p:pic>
      <p:pic>
        <p:nvPicPr>
          <p:cNvPr id="6" name="Picture 5" descr="a person wearing augmented reality glasses">
            <a:extLst>
              <a:ext uri="{FF2B5EF4-FFF2-40B4-BE49-F238E27FC236}">
                <a16:creationId xmlns:a16="http://schemas.microsoft.com/office/drawing/2014/main" id="{A417341D-62B5-BFE0-76CD-75BDB67A0D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1043" y="2284036"/>
            <a:ext cx="1905000" cy="869950"/>
          </a:xfrm>
          <a:prstGeom prst="rect">
            <a:avLst/>
          </a:prstGeom>
        </p:spPr>
      </p:pic>
      <p:pic>
        <p:nvPicPr>
          <p:cNvPr id="7" name="Picture 6" descr="a person using embedded electrodes to a computer to control communication">
            <a:extLst>
              <a:ext uri="{FF2B5EF4-FFF2-40B4-BE49-F238E27FC236}">
                <a16:creationId xmlns:a16="http://schemas.microsoft.com/office/drawing/2014/main" id="{8766A15B-0FDA-66DD-9F28-F7A7F28C577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7145" y="1217236"/>
            <a:ext cx="1905000" cy="1066800"/>
          </a:xfrm>
          <a:prstGeom prst="rect">
            <a:avLst/>
          </a:prstGeom>
        </p:spPr>
      </p:pic>
      <p:sp>
        <p:nvSpPr>
          <p:cNvPr id="11" name="Title 10">
            <a:extLst>
              <a:ext uri="{FF2B5EF4-FFF2-40B4-BE49-F238E27FC236}">
                <a16:creationId xmlns:a16="http://schemas.microsoft.com/office/drawing/2014/main" id="{5B8B428A-6262-7676-0910-BED878C695D8}"/>
              </a:ext>
            </a:extLst>
          </p:cNvPr>
          <p:cNvSpPr txBox="1">
            <a:spLocks noGrp="1"/>
          </p:cNvSpPr>
          <p:nvPr>
            <p:ph type="title" idx="4294967295"/>
          </p:nvPr>
        </p:nvSpPr>
        <p:spPr>
          <a:xfrm>
            <a:off x="707572" y="162912"/>
            <a:ext cx="7821386" cy="741421"/>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366702" rtl="0" eaLnBrk="1" fontAlgn="auto" latinLnBrk="0" hangingPunct="0">
              <a:lnSpc>
                <a:spcPct val="100000"/>
              </a:lnSpc>
              <a:spcBef>
                <a:spcPts val="0"/>
              </a:spcBef>
              <a:spcAft>
                <a:spcPts val="0"/>
              </a:spcAft>
              <a:buClrTx/>
              <a:buSzTx/>
              <a:buFontTx/>
              <a:buNone/>
              <a:tabLst/>
              <a:defRPr/>
            </a:pPr>
            <a:r>
              <a:rPr kumimoji="0" lang="en-US" sz="4218" b="0" i="0" u="none" strike="noStrike" kern="0" cap="none" spc="0" normalizeH="0" baseline="0" noProof="0" dirty="0">
                <a:ln>
                  <a:noFill/>
                </a:ln>
                <a:solidFill>
                  <a:srgbClr val="FFFFFF"/>
                </a:solidFill>
                <a:effectLst/>
                <a:uLnTx/>
                <a:uFillTx/>
                <a:latin typeface="+mn-lt"/>
                <a:ea typeface="+mn-ea"/>
                <a:cs typeface="+mn-cs"/>
                <a:sym typeface="Helvetica Neue Medium"/>
              </a:rPr>
              <a:t>Mechanizing the Formulaic..</a:t>
            </a:r>
          </a:p>
        </p:txBody>
      </p:sp>
    </p:spTree>
    <p:extLst>
      <p:ext uri="{BB962C8B-B14F-4D97-AF65-F5344CB8AC3E}">
        <p14:creationId xmlns:p14="http://schemas.microsoft.com/office/powerpoint/2010/main" val="5159300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FBD7B-AB49-C0A0-321C-72B515ADC073}"/>
              </a:ext>
            </a:extLst>
          </p:cNvPr>
          <p:cNvSpPr>
            <a:spLocks noGrp="1"/>
          </p:cNvSpPr>
          <p:nvPr>
            <p:ph type="title"/>
          </p:nvPr>
        </p:nvSpPr>
        <p:spPr/>
        <p:txBody>
          <a:bodyPr/>
          <a:lstStyle/>
          <a:p>
            <a:r>
              <a:rPr lang="en-US" dirty="0"/>
              <a:t>Current AT..</a:t>
            </a:r>
          </a:p>
        </p:txBody>
      </p:sp>
      <p:sp>
        <p:nvSpPr>
          <p:cNvPr id="3" name="Text Placeholder 2">
            <a:extLst>
              <a:ext uri="{FF2B5EF4-FFF2-40B4-BE49-F238E27FC236}">
                <a16:creationId xmlns:a16="http://schemas.microsoft.com/office/drawing/2014/main" id="{259292B7-EC29-A497-C848-EDFB119667B8}"/>
              </a:ext>
            </a:extLst>
          </p:cNvPr>
          <p:cNvSpPr>
            <a:spLocks noGrp="1"/>
          </p:cNvSpPr>
          <p:nvPr>
            <p:ph type="body" idx="1"/>
          </p:nvPr>
        </p:nvSpPr>
        <p:spPr/>
        <p:txBody>
          <a:bodyPr/>
          <a:lstStyle/>
          <a:p>
            <a:r>
              <a:rPr lang="en-US" dirty="0"/>
              <a:t>Image to text description (e.g., Be My Eyes, Seeing AI, JAWS </a:t>
            </a:r>
            <a:r>
              <a:rPr lang="en-US" dirty="0" err="1"/>
              <a:t>PictureSmart</a:t>
            </a:r>
            <a:r>
              <a:rPr lang="en-US" dirty="0"/>
              <a:t> AI)</a:t>
            </a:r>
          </a:p>
          <a:p>
            <a:r>
              <a:rPr lang="en-US" dirty="0"/>
              <a:t>Real-time captioning (e.g., Zoom, </a:t>
            </a:r>
            <a:r>
              <a:rPr lang="en-US" dirty="0" err="1"/>
              <a:t>TranscribeGlass</a:t>
            </a:r>
            <a:r>
              <a:rPr lang="en-US" dirty="0"/>
              <a:t>)</a:t>
            </a:r>
          </a:p>
          <a:p>
            <a:r>
              <a:rPr lang="en-US" dirty="0"/>
              <a:t>Sound filtering (e.g., </a:t>
            </a:r>
            <a:r>
              <a:rPr lang="en-US" dirty="0" err="1"/>
              <a:t>Orka</a:t>
            </a:r>
            <a:r>
              <a:rPr lang="en-US" dirty="0"/>
              <a:t> Two)</a:t>
            </a:r>
          </a:p>
          <a:p>
            <a:endParaRPr lang="en-US" dirty="0"/>
          </a:p>
        </p:txBody>
      </p:sp>
      <p:pic>
        <p:nvPicPr>
          <p:cNvPr id="4" name="Picture 3" descr="A graphic of Microsoft's Seeing AI app which tells visually impaired people what is in front of them. ">
            <a:extLst>
              <a:ext uri="{FF2B5EF4-FFF2-40B4-BE49-F238E27FC236}">
                <a16:creationId xmlns:a16="http://schemas.microsoft.com/office/drawing/2014/main" id="{8A2A0FEC-F580-75ED-6D39-09C59377C3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02186" y="2825374"/>
            <a:ext cx="2362200" cy="1856014"/>
          </a:xfrm>
          <a:prstGeom prst="rect">
            <a:avLst/>
          </a:prstGeom>
        </p:spPr>
      </p:pic>
    </p:spTree>
    <p:extLst>
      <p:ext uri="{BB962C8B-B14F-4D97-AF65-F5344CB8AC3E}">
        <p14:creationId xmlns:p14="http://schemas.microsoft.com/office/powerpoint/2010/main" val="35922717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35F2B-72BE-D27C-6FAC-6E8CD04E3A56}"/>
              </a:ext>
            </a:extLst>
          </p:cNvPr>
          <p:cNvSpPr>
            <a:spLocks noGrp="1"/>
          </p:cNvSpPr>
          <p:nvPr>
            <p:ph type="title"/>
          </p:nvPr>
        </p:nvSpPr>
        <p:spPr/>
        <p:txBody>
          <a:bodyPr/>
          <a:lstStyle/>
          <a:p>
            <a:r>
              <a:rPr lang="en-US" dirty="0"/>
              <a:t>More Current AT..</a:t>
            </a:r>
          </a:p>
        </p:txBody>
      </p:sp>
      <p:sp>
        <p:nvSpPr>
          <p:cNvPr id="3" name="Text Placeholder 2">
            <a:extLst>
              <a:ext uri="{FF2B5EF4-FFF2-40B4-BE49-F238E27FC236}">
                <a16:creationId xmlns:a16="http://schemas.microsoft.com/office/drawing/2014/main" id="{57534E65-A7D4-D31C-1489-E5B71E1BCE6E}"/>
              </a:ext>
            </a:extLst>
          </p:cNvPr>
          <p:cNvSpPr>
            <a:spLocks noGrp="1"/>
          </p:cNvSpPr>
          <p:nvPr>
            <p:ph type="body" idx="1"/>
          </p:nvPr>
        </p:nvSpPr>
        <p:spPr/>
        <p:txBody>
          <a:bodyPr/>
          <a:lstStyle/>
          <a:p>
            <a:r>
              <a:rPr lang="en-US" dirty="0"/>
              <a:t>Voice control (e.g., </a:t>
            </a:r>
            <a:r>
              <a:rPr lang="en-US" dirty="0" err="1"/>
              <a:t>Voiceitt</a:t>
            </a:r>
            <a:r>
              <a:rPr lang="en-US" dirty="0"/>
              <a:t>)</a:t>
            </a:r>
          </a:p>
          <a:p>
            <a:r>
              <a:rPr lang="en-US" dirty="0"/>
              <a:t>Personal Voice Output (e.g., Apple Personal Voice)</a:t>
            </a:r>
          </a:p>
          <a:p>
            <a:r>
              <a:rPr lang="en-US" dirty="0"/>
              <a:t>Exoskeleton optimization (e.g., Stanford E.)</a:t>
            </a:r>
          </a:p>
          <a:p>
            <a:r>
              <a:rPr lang="en-US" dirty="0"/>
              <a:t>Gesture Control (e.g., </a:t>
            </a:r>
            <a:r>
              <a:rPr lang="en-US" dirty="0" err="1"/>
              <a:t>Cephable</a:t>
            </a:r>
            <a:r>
              <a:rPr lang="en-US" dirty="0"/>
              <a:t>, The Wheelie)</a:t>
            </a:r>
          </a:p>
        </p:txBody>
      </p:sp>
      <p:pic>
        <p:nvPicPr>
          <p:cNvPr id="4" name="Picture 3" descr="Face with superimposed digital data points and computer text, showing facial expression recognition. ">
            <a:extLst>
              <a:ext uri="{FF2B5EF4-FFF2-40B4-BE49-F238E27FC236}">
                <a16:creationId xmlns:a16="http://schemas.microsoft.com/office/drawing/2014/main" id="{9E291E49-B7EF-3681-04F0-AF52FBD72BB8}"/>
              </a:ext>
            </a:extLst>
          </p:cNvPr>
          <p:cNvPicPr>
            <a:picLocks noChangeAspect="1"/>
          </p:cNvPicPr>
          <p:nvPr/>
        </p:nvPicPr>
        <p:blipFill>
          <a:blip r:embed="rId2"/>
          <a:stretch>
            <a:fillRect/>
          </a:stretch>
        </p:blipFill>
        <p:spPr>
          <a:xfrm>
            <a:off x="7043057" y="318407"/>
            <a:ext cx="1689100" cy="1689100"/>
          </a:xfrm>
          <a:prstGeom prst="rect">
            <a:avLst/>
          </a:prstGeom>
        </p:spPr>
      </p:pic>
    </p:spTree>
    <p:extLst>
      <p:ext uri="{BB962C8B-B14F-4D97-AF65-F5344CB8AC3E}">
        <p14:creationId xmlns:p14="http://schemas.microsoft.com/office/powerpoint/2010/main" val="23067076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A93E-15A1-1789-BE7F-1FD53A01F286}"/>
              </a:ext>
            </a:extLst>
          </p:cNvPr>
          <p:cNvSpPr>
            <a:spLocks noGrp="1"/>
          </p:cNvSpPr>
          <p:nvPr>
            <p:ph type="title"/>
          </p:nvPr>
        </p:nvSpPr>
        <p:spPr/>
        <p:txBody>
          <a:bodyPr/>
          <a:lstStyle/>
          <a:p>
            <a:r>
              <a:rPr lang="en-US" dirty="0"/>
              <a:t>…and More Current AT</a:t>
            </a:r>
          </a:p>
        </p:txBody>
      </p:sp>
      <p:sp>
        <p:nvSpPr>
          <p:cNvPr id="3" name="Text Placeholder 2">
            <a:extLst>
              <a:ext uri="{FF2B5EF4-FFF2-40B4-BE49-F238E27FC236}">
                <a16:creationId xmlns:a16="http://schemas.microsoft.com/office/drawing/2014/main" id="{236ED798-ACD0-91FD-AAD1-59091DD7FB18}"/>
              </a:ext>
            </a:extLst>
          </p:cNvPr>
          <p:cNvSpPr>
            <a:spLocks noGrp="1"/>
          </p:cNvSpPr>
          <p:nvPr>
            <p:ph type="body" idx="1"/>
          </p:nvPr>
        </p:nvSpPr>
        <p:spPr/>
        <p:txBody>
          <a:bodyPr/>
          <a:lstStyle/>
          <a:p>
            <a:r>
              <a:rPr lang="en-US" dirty="0"/>
              <a:t>Smart home systems, &amp; robotic assistants</a:t>
            </a:r>
          </a:p>
          <a:p>
            <a:r>
              <a:rPr lang="en-US" dirty="0"/>
              <a:t>Memory &amp; recall (e.g., Rewind AI)</a:t>
            </a:r>
          </a:p>
          <a:p>
            <a:r>
              <a:rPr lang="en-US" dirty="0"/>
              <a:t>Simplification &amp; Summation (e.g., Detangle AI)</a:t>
            </a:r>
          </a:p>
          <a:p>
            <a:r>
              <a:rPr lang="en-US" dirty="0"/>
              <a:t>Writing support (e.g., Chat GPT)….</a:t>
            </a:r>
          </a:p>
          <a:p>
            <a:r>
              <a:rPr lang="en-US" dirty="0"/>
              <a:t>Brain Computer Interface</a:t>
            </a:r>
          </a:p>
        </p:txBody>
      </p:sp>
      <p:pic>
        <p:nvPicPr>
          <p:cNvPr id="4" name="Picture 3" descr="Photo of brain computer interface headset and screen.">
            <a:extLst>
              <a:ext uri="{FF2B5EF4-FFF2-40B4-BE49-F238E27FC236}">
                <a16:creationId xmlns:a16="http://schemas.microsoft.com/office/drawing/2014/main" id="{B352DF03-4E55-5001-69C7-89518F3CF02B}"/>
              </a:ext>
            </a:extLst>
          </p:cNvPr>
          <p:cNvPicPr>
            <a:picLocks noChangeAspect="1"/>
          </p:cNvPicPr>
          <p:nvPr/>
        </p:nvPicPr>
        <p:blipFill>
          <a:blip r:embed="rId2"/>
          <a:stretch>
            <a:fillRect/>
          </a:stretch>
        </p:blipFill>
        <p:spPr>
          <a:xfrm>
            <a:off x="6680200" y="3507922"/>
            <a:ext cx="1879600" cy="1066800"/>
          </a:xfrm>
          <a:prstGeom prst="rect">
            <a:avLst/>
          </a:prstGeom>
        </p:spPr>
      </p:pic>
    </p:spTree>
    <p:extLst>
      <p:ext uri="{BB962C8B-B14F-4D97-AF65-F5344CB8AC3E}">
        <p14:creationId xmlns:p14="http://schemas.microsoft.com/office/powerpoint/2010/main" val="20111909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5D5DE-1AC7-06D5-3A89-4E1997E7DA27}"/>
              </a:ext>
            </a:extLst>
          </p:cNvPr>
          <p:cNvSpPr>
            <a:spLocks noGrp="1"/>
          </p:cNvSpPr>
          <p:nvPr>
            <p:ph type="title"/>
          </p:nvPr>
        </p:nvSpPr>
        <p:spPr/>
        <p:txBody>
          <a:bodyPr/>
          <a:lstStyle/>
          <a:p>
            <a:r>
              <a:rPr lang="en-US" dirty="0"/>
              <a:t>….and more</a:t>
            </a:r>
          </a:p>
        </p:txBody>
      </p:sp>
      <p:sp>
        <p:nvSpPr>
          <p:cNvPr id="3" name="Text Placeholder 2">
            <a:extLst>
              <a:ext uri="{FF2B5EF4-FFF2-40B4-BE49-F238E27FC236}">
                <a16:creationId xmlns:a16="http://schemas.microsoft.com/office/drawing/2014/main" id="{9448D5DB-5676-A50E-C5F2-B82753F7B1B5}"/>
              </a:ext>
            </a:extLst>
          </p:cNvPr>
          <p:cNvSpPr>
            <a:spLocks noGrp="1"/>
          </p:cNvSpPr>
          <p:nvPr>
            <p:ph type="body" idx="1"/>
          </p:nvPr>
        </p:nvSpPr>
        <p:spPr/>
        <p:txBody>
          <a:bodyPr/>
          <a:lstStyle/>
          <a:p>
            <a:r>
              <a:rPr lang="en-US" dirty="0"/>
              <a:t>Assessment tools</a:t>
            </a:r>
          </a:p>
          <a:p>
            <a:r>
              <a:rPr lang="en-US" dirty="0"/>
              <a:t>Monitoring and evaluation tools</a:t>
            </a:r>
          </a:p>
          <a:p>
            <a:r>
              <a:rPr lang="en-US" dirty="0"/>
              <a:t>Training and configuration tools</a:t>
            </a:r>
          </a:p>
          <a:p>
            <a:endParaRPr lang="en-US" dirty="0"/>
          </a:p>
        </p:txBody>
      </p:sp>
    </p:spTree>
    <p:extLst>
      <p:ext uri="{BB962C8B-B14F-4D97-AF65-F5344CB8AC3E}">
        <p14:creationId xmlns:p14="http://schemas.microsoft.com/office/powerpoint/2010/main" val="327379420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C1CF-E6F1-567B-0D16-DD9A16B9FB00}"/>
              </a:ext>
            </a:extLst>
          </p:cNvPr>
          <p:cNvSpPr>
            <a:spLocks noGrp="1"/>
          </p:cNvSpPr>
          <p:nvPr>
            <p:ph type="title"/>
          </p:nvPr>
        </p:nvSpPr>
        <p:spPr/>
        <p:txBody>
          <a:bodyPr/>
          <a:lstStyle/>
          <a:p>
            <a:r>
              <a:rPr lang="en-US" dirty="0"/>
              <a:t>The flies in the ointment..</a:t>
            </a:r>
          </a:p>
        </p:txBody>
      </p:sp>
    </p:spTree>
    <p:extLst>
      <p:ext uri="{BB962C8B-B14F-4D97-AF65-F5344CB8AC3E}">
        <p14:creationId xmlns:p14="http://schemas.microsoft.com/office/powerpoint/2010/main" val="9792017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49BF-7380-F53D-B067-0C651F8B5A31}"/>
              </a:ext>
            </a:extLst>
          </p:cNvPr>
          <p:cNvSpPr>
            <a:spLocks noGrp="1"/>
          </p:cNvSpPr>
          <p:nvPr>
            <p:ph type="title"/>
          </p:nvPr>
        </p:nvSpPr>
        <p:spPr/>
        <p:txBody>
          <a:bodyPr>
            <a:normAutofit/>
          </a:bodyPr>
          <a:lstStyle/>
          <a:p>
            <a:r>
              <a:rPr lang="en-US" dirty="0"/>
              <a:t>AI in Assistive Technology</a:t>
            </a:r>
          </a:p>
        </p:txBody>
      </p:sp>
      <p:sp>
        <p:nvSpPr>
          <p:cNvPr id="3" name="Text Placeholder 2">
            <a:extLst>
              <a:ext uri="{FF2B5EF4-FFF2-40B4-BE49-F238E27FC236}">
                <a16:creationId xmlns:a16="http://schemas.microsoft.com/office/drawing/2014/main" id="{3CA93E79-831F-F845-31E0-2A048A10AF85}"/>
              </a:ext>
            </a:extLst>
          </p:cNvPr>
          <p:cNvSpPr>
            <a:spLocks noGrp="1"/>
          </p:cNvSpPr>
          <p:nvPr>
            <p:ph type="body" idx="1"/>
          </p:nvPr>
        </p:nvSpPr>
        <p:spPr/>
        <p:txBody>
          <a:bodyPr/>
          <a:lstStyle/>
          <a:p>
            <a:pPr marL="234000">
              <a:spcBef>
                <a:spcPts val="1015"/>
              </a:spcBef>
            </a:pPr>
            <a:r>
              <a:rPr lang="en-GB" kern="100" dirty="0">
                <a:effectLst/>
                <a:latin typeface="Aptos" panose="020B0004020202020204" pitchFamily="34" charset="0"/>
                <a:ea typeface="Aptos" panose="020B0004020202020204" pitchFamily="34" charset="0"/>
                <a:cs typeface="Times New Roman" panose="02020603050405020304" pitchFamily="18" charset="0"/>
              </a:rPr>
              <a:t>Privacy breache</a:t>
            </a:r>
            <a:r>
              <a:rPr lang="en-GB" kern="100" dirty="0">
                <a:latin typeface="Aptos" panose="020B0004020202020204" pitchFamily="34" charset="0"/>
                <a:ea typeface="Aptos" panose="020B0004020202020204" pitchFamily="34" charset="0"/>
                <a:cs typeface="Times New Roman" panose="02020603050405020304" pitchFamily="18" charset="0"/>
              </a:rPr>
              <a:t>s </a:t>
            </a:r>
            <a:r>
              <a:rPr lang="en-GB" kern="100" dirty="0">
                <a:effectLst/>
                <a:latin typeface="Aptos" panose="020B0004020202020204" pitchFamily="34" charset="0"/>
                <a:ea typeface="Aptos" panose="020B0004020202020204" pitchFamily="34" charset="0"/>
                <a:cs typeface="Times New Roman" panose="02020603050405020304" pitchFamily="18" charset="0"/>
              </a:rPr>
              <a:t>and data abuse and misuse</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234000">
              <a:spcBef>
                <a:spcPts val="1015"/>
              </a:spcBef>
            </a:pPr>
            <a:r>
              <a:rPr lang="en-GB" kern="100" dirty="0">
                <a:effectLst/>
                <a:latin typeface="Aptos" panose="020B0004020202020204" pitchFamily="34" charset="0"/>
                <a:ea typeface="Aptos" panose="020B0004020202020204" pitchFamily="34" charset="0"/>
                <a:cs typeface="Times New Roman" panose="02020603050405020304" pitchFamily="18" charset="0"/>
              </a:rPr>
              <a:t>Surveillance and manipulation</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234000">
              <a:spcBef>
                <a:spcPts val="1015"/>
              </a:spcBef>
            </a:pPr>
            <a:r>
              <a:rPr lang="en-GB" kern="100" dirty="0">
                <a:effectLst/>
                <a:latin typeface="Aptos" panose="020B0004020202020204" pitchFamily="34" charset="0"/>
                <a:ea typeface="Aptos" panose="020B0004020202020204" pitchFamily="34" charset="0"/>
                <a:cs typeface="Times New Roman" panose="02020603050405020304" pitchFamily="18" charset="0"/>
              </a:rPr>
              <a:t>Homogenization</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234000">
              <a:spcBef>
                <a:spcPts val="1015"/>
              </a:spcBef>
            </a:pPr>
            <a:r>
              <a:rPr lang="en-CA" kern="100" dirty="0">
                <a:effectLst/>
                <a:latin typeface="Aptos" panose="020B0004020202020204" pitchFamily="34" charset="0"/>
                <a:ea typeface="Aptos" panose="020B0004020202020204" pitchFamily="34" charset="0"/>
                <a:cs typeface="Times New Roman" panose="02020603050405020304" pitchFamily="18" charset="0"/>
              </a:rPr>
              <a:t>Inverse benefits</a:t>
            </a:r>
          </a:p>
          <a:p>
            <a:pPr marL="234000">
              <a:spcBef>
                <a:spcPts val="1015"/>
              </a:spcBef>
            </a:pPr>
            <a:r>
              <a:rPr lang="en-GB" kern="100" dirty="0">
                <a:effectLst/>
                <a:latin typeface="Aptos" panose="020B0004020202020204" pitchFamily="34" charset="0"/>
                <a:ea typeface="Aptos" panose="020B0004020202020204" pitchFamily="34" charset="0"/>
                <a:cs typeface="Times New Roman" panose="02020603050405020304" pitchFamily="18" charset="0"/>
              </a:rPr>
              <a:t>Connectivity</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234000">
              <a:spcBef>
                <a:spcPts val="1015"/>
              </a:spcBef>
            </a:pPr>
            <a:r>
              <a:rPr lang="en-GB" kern="100" dirty="0">
                <a:effectLst/>
                <a:latin typeface="Aptos" panose="020B0004020202020204" pitchFamily="34" charset="0"/>
                <a:ea typeface="Aptos" panose="020B0004020202020204" pitchFamily="34" charset="0"/>
                <a:cs typeface="Times New Roman" panose="02020603050405020304" pitchFamily="18" charset="0"/>
              </a:rPr>
              <a:t>Hallucination</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0847561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86B4-9C16-2D48-DA10-3CD914E2C3F8}"/>
              </a:ext>
            </a:extLst>
          </p:cNvPr>
          <p:cNvSpPr>
            <a:spLocks noGrp="1"/>
          </p:cNvSpPr>
          <p:nvPr>
            <p:ph type="title"/>
          </p:nvPr>
        </p:nvSpPr>
        <p:spPr/>
        <p:txBody>
          <a:bodyPr/>
          <a:lstStyle/>
          <a:p>
            <a:r>
              <a:rPr lang="en-US" dirty="0"/>
              <a:t>Privacy Breaches</a:t>
            </a:r>
          </a:p>
        </p:txBody>
      </p:sp>
      <p:sp>
        <p:nvSpPr>
          <p:cNvPr id="3" name="Text Placeholder 2">
            <a:extLst>
              <a:ext uri="{FF2B5EF4-FFF2-40B4-BE49-F238E27FC236}">
                <a16:creationId xmlns:a16="http://schemas.microsoft.com/office/drawing/2014/main" id="{BFC4E936-3A4C-FBC9-C7E5-B0101A236D64}"/>
              </a:ext>
            </a:extLst>
          </p:cNvPr>
          <p:cNvSpPr>
            <a:spLocks noGrp="1"/>
          </p:cNvSpPr>
          <p:nvPr>
            <p:ph type="body" idx="1"/>
          </p:nvPr>
        </p:nvSpPr>
        <p:spPr/>
        <p:txBody>
          <a:bodyPr/>
          <a:lstStyle/>
          <a:p>
            <a:r>
              <a:rPr lang="en-US" dirty="0"/>
              <a:t>Inaccessible terms of service</a:t>
            </a:r>
          </a:p>
          <a:p>
            <a:r>
              <a:rPr lang="en-US" dirty="0"/>
              <a:t>Data sharing – who else gets the data?</a:t>
            </a:r>
          </a:p>
          <a:p>
            <a:r>
              <a:rPr lang="en-US" dirty="0"/>
              <a:t>Cloud AI vs. on-device AI</a:t>
            </a:r>
          </a:p>
        </p:txBody>
      </p:sp>
    </p:spTree>
    <p:extLst>
      <p:ext uri="{BB962C8B-B14F-4D97-AF65-F5344CB8AC3E}">
        <p14:creationId xmlns:p14="http://schemas.microsoft.com/office/powerpoint/2010/main" val="330380879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280B-7671-9EBC-EED3-8034E4C5AC2E}"/>
              </a:ext>
            </a:extLst>
          </p:cNvPr>
          <p:cNvSpPr>
            <a:spLocks noGrp="1"/>
          </p:cNvSpPr>
          <p:nvPr>
            <p:ph type="title"/>
          </p:nvPr>
        </p:nvSpPr>
        <p:spPr/>
        <p:txBody>
          <a:bodyPr/>
          <a:lstStyle/>
          <a:p>
            <a:r>
              <a:rPr lang="en-US" dirty="0"/>
              <a:t>Surveillance &amp; manipulation</a:t>
            </a:r>
          </a:p>
        </p:txBody>
      </p:sp>
      <p:sp>
        <p:nvSpPr>
          <p:cNvPr id="3" name="Text Placeholder 2">
            <a:extLst>
              <a:ext uri="{FF2B5EF4-FFF2-40B4-BE49-F238E27FC236}">
                <a16:creationId xmlns:a16="http://schemas.microsoft.com/office/drawing/2014/main" id="{6ED305FD-062B-23CA-90A2-C121F835D1A0}"/>
              </a:ext>
            </a:extLst>
          </p:cNvPr>
          <p:cNvSpPr>
            <a:spLocks noGrp="1"/>
          </p:cNvSpPr>
          <p:nvPr>
            <p:ph type="body" idx="1"/>
          </p:nvPr>
        </p:nvSpPr>
        <p:spPr/>
        <p:txBody>
          <a:bodyPr/>
          <a:lstStyle/>
          <a:p>
            <a:r>
              <a:rPr lang="en-US" dirty="0"/>
              <a:t>AT user and others</a:t>
            </a:r>
          </a:p>
          <a:p>
            <a:r>
              <a:rPr lang="en-US" dirty="0"/>
              <a:t>Targeted advertising</a:t>
            </a:r>
          </a:p>
          <a:p>
            <a:r>
              <a:rPr lang="en-US" dirty="0"/>
              <a:t>Stereotypical optimization metrics</a:t>
            </a:r>
          </a:p>
        </p:txBody>
      </p:sp>
    </p:spTree>
    <p:extLst>
      <p:ext uri="{BB962C8B-B14F-4D97-AF65-F5344CB8AC3E}">
        <p14:creationId xmlns:p14="http://schemas.microsoft.com/office/powerpoint/2010/main" val="97178102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DEED-D9FF-4ACF-D876-E4B0139C0387}"/>
              </a:ext>
            </a:extLst>
          </p:cNvPr>
          <p:cNvSpPr>
            <a:spLocks noGrp="1"/>
          </p:cNvSpPr>
          <p:nvPr>
            <p:ph type="title"/>
          </p:nvPr>
        </p:nvSpPr>
        <p:spPr/>
        <p:txBody>
          <a:bodyPr/>
          <a:lstStyle/>
          <a:p>
            <a:r>
              <a:rPr lang="en-US" dirty="0"/>
              <a:t>Homogenization</a:t>
            </a:r>
          </a:p>
        </p:txBody>
      </p:sp>
      <p:sp>
        <p:nvSpPr>
          <p:cNvPr id="3" name="Text Placeholder 2">
            <a:extLst>
              <a:ext uri="{FF2B5EF4-FFF2-40B4-BE49-F238E27FC236}">
                <a16:creationId xmlns:a16="http://schemas.microsoft.com/office/drawing/2014/main" id="{8CDA012F-94EC-1808-DF84-F8277DDB2CF2}"/>
              </a:ext>
            </a:extLst>
          </p:cNvPr>
          <p:cNvSpPr>
            <a:spLocks noGrp="1"/>
          </p:cNvSpPr>
          <p:nvPr>
            <p:ph type="body" idx="1"/>
          </p:nvPr>
        </p:nvSpPr>
        <p:spPr/>
        <p:txBody>
          <a:bodyPr/>
          <a:lstStyle/>
          <a:p>
            <a:r>
              <a:rPr lang="en-US" dirty="0"/>
              <a:t>Impact of “being typical”</a:t>
            </a:r>
          </a:p>
          <a:p>
            <a:r>
              <a:rPr lang="en-US" dirty="0"/>
              <a:t>Loss of differentiation</a:t>
            </a:r>
          </a:p>
          <a:p>
            <a:pPr marL="0" indent="0">
              <a:buNone/>
            </a:pPr>
            <a:endParaRPr lang="en-US" dirty="0"/>
          </a:p>
        </p:txBody>
      </p:sp>
    </p:spTree>
    <p:extLst>
      <p:ext uri="{BB962C8B-B14F-4D97-AF65-F5344CB8AC3E}">
        <p14:creationId xmlns:p14="http://schemas.microsoft.com/office/powerpoint/2010/main" val="418931724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910B-CA6E-8D4E-89CB-7AD6408125AA}"/>
              </a:ext>
            </a:extLst>
          </p:cNvPr>
          <p:cNvSpPr>
            <a:spLocks noGrp="1"/>
          </p:cNvSpPr>
          <p:nvPr>
            <p:ph type="title"/>
          </p:nvPr>
        </p:nvSpPr>
        <p:spPr/>
        <p:txBody>
          <a:bodyPr>
            <a:normAutofit/>
          </a:bodyPr>
          <a:lstStyle/>
          <a:p>
            <a:r>
              <a:rPr lang="en-US" dirty="0"/>
              <a:t>Ursula Franklin’s Technology:</a:t>
            </a:r>
          </a:p>
        </p:txBody>
      </p:sp>
      <p:sp>
        <p:nvSpPr>
          <p:cNvPr id="3" name="Text Placeholder 2">
            <a:extLst>
              <a:ext uri="{FF2B5EF4-FFF2-40B4-BE49-F238E27FC236}">
                <a16:creationId xmlns:a16="http://schemas.microsoft.com/office/drawing/2014/main" id="{0F381E5A-E57C-6A46-B329-A24126FD09E4}"/>
              </a:ext>
            </a:extLst>
          </p:cNvPr>
          <p:cNvSpPr>
            <a:spLocks noGrp="1"/>
          </p:cNvSpPr>
          <p:nvPr>
            <p:ph type="body" idx="1"/>
          </p:nvPr>
        </p:nvSpPr>
        <p:spPr>
          <a:xfrm>
            <a:off x="4269542" y="1580555"/>
            <a:ext cx="4204731" cy="3315146"/>
          </a:xfrm>
        </p:spPr>
        <p:txBody>
          <a:bodyPr/>
          <a:lstStyle/>
          <a:p>
            <a:r>
              <a:rPr lang="en-CA" dirty="0"/>
              <a:t>"</a:t>
            </a:r>
            <a:r>
              <a:rPr lang="en-CA" b="1" dirty="0"/>
              <a:t>Technology</a:t>
            </a:r>
            <a:r>
              <a:rPr lang="en-CA" dirty="0"/>
              <a:t> involves organization, procedures, symbols, new words, equations, and, most of all, a mindset."</a:t>
            </a:r>
            <a:endParaRPr lang="en-US" dirty="0"/>
          </a:p>
        </p:txBody>
      </p:sp>
      <p:pic>
        <p:nvPicPr>
          <p:cNvPr id="4" name="Picture 3" descr="A photo of Ursula Franklin at her cottage.">
            <a:extLst>
              <a:ext uri="{FF2B5EF4-FFF2-40B4-BE49-F238E27FC236}">
                <a16:creationId xmlns:a16="http://schemas.microsoft.com/office/drawing/2014/main" id="{1754722B-1E6B-23FC-6636-DEF8913CDA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3035" y="1709599"/>
            <a:ext cx="2865509" cy="2596104"/>
          </a:xfrm>
          <a:prstGeom prst="rect">
            <a:avLst/>
          </a:prstGeom>
        </p:spPr>
      </p:pic>
    </p:spTree>
    <p:extLst>
      <p:ext uri="{BB962C8B-B14F-4D97-AF65-F5344CB8AC3E}">
        <p14:creationId xmlns:p14="http://schemas.microsoft.com/office/powerpoint/2010/main" val="323138363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8E230-758D-E0D9-FB7C-F9EF3544E692}"/>
              </a:ext>
            </a:extLst>
          </p:cNvPr>
          <p:cNvSpPr>
            <a:spLocks noGrp="1"/>
          </p:cNvSpPr>
          <p:nvPr>
            <p:ph type="title"/>
          </p:nvPr>
        </p:nvSpPr>
        <p:spPr/>
        <p:txBody>
          <a:bodyPr/>
          <a:lstStyle/>
          <a:p>
            <a:r>
              <a:rPr lang="en-US" dirty="0"/>
              <a:t>Inverse Benefits</a:t>
            </a:r>
          </a:p>
        </p:txBody>
      </p:sp>
      <p:sp>
        <p:nvSpPr>
          <p:cNvPr id="3" name="Text Placeholder 2">
            <a:extLst>
              <a:ext uri="{FF2B5EF4-FFF2-40B4-BE49-F238E27FC236}">
                <a16:creationId xmlns:a16="http://schemas.microsoft.com/office/drawing/2014/main" id="{D89303E7-CCE8-949B-F967-8C293B61A067}"/>
              </a:ext>
            </a:extLst>
          </p:cNvPr>
          <p:cNvSpPr>
            <a:spLocks noGrp="1"/>
          </p:cNvSpPr>
          <p:nvPr>
            <p:ph type="body" idx="1"/>
          </p:nvPr>
        </p:nvSpPr>
        <p:spPr/>
        <p:txBody>
          <a:bodyPr/>
          <a:lstStyle/>
          <a:p>
            <a:r>
              <a:rPr lang="en-US" dirty="0"/>
              <a:t>Works the worst for people that need it the most</a:t>
            </a:r>
          </a:p>
          <a:p>
            <a:r>
              <a:rPr lang="en-US" dirty="0"/>
              <a:t>Assumed accommodation</a:t>
            </a:r>
          </a:p>
        </p:txBody>
      </p:sp>
    </p:spTree>
    <p:extLst>
      <p:ext uri="{BB962C8B-B14F-4D97-AF65-F5344CB8AC3E}">
        <p14:creationId xmlns:p14="http://schemas.microsoft.com/office/powerpoint/2010/main" val="225546694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D300-499F-69CC-6FE6-6D690BF60901}"/>
              </a:ext>
            </a:extLst>
          </p:cNvPr>
          <p:cNvSpPr>
            <a:spLocks noGrp="1"/>
          </p:cNvSpPr>
          <p:nvPr>
            <p:ph type="title"/>
          </p:nvPr>
        </p:nvSpPr>
        <p:spPr/>
        <p:txBody>
          <a:bodyPr/>
          <a:lstStyle/>
          <a:p>
            <a:r>
              <a:rPr lang="en-US" dirty="0"/>
              <a:t>Connectivity</a:t>
            </a:r>
          </a:p>
        </p:txBody>
      </p:sp>
      <p:sp>
        <p:nvSpPr>
          <p:cNvPr id="3" name="Text Placeholder 2">
            <a:extLst>
              <a:ext uri="{FF2B5EF4-FFF2-40B4-BE49-F238E27FC236}">
                <a16:creationId xmlns:a16="http://schemas.microsoft.com/office/drawing/2014/main" id="{305755C0-66C6-D287-7AED-788DB26B056B}"/>
              </a:ext>
            </a:extLst>
          </p:cNvPr>
          <p:cNvSpPr>
            <a:spLocks noGrp="1"/>
          </p:cNvSpPr>
          <p:nvPr>
            <p:ph type="body" idx="1"/>
          </p:nvPr>
        </p:nvSpPr>
        <p:spPr/>
        <p:txBody>
          <a:bodyPr/>
          <a:lstStyle/>
          <a:p>
            <a:r>
              <a:rPr lang="en-US" dirty="0"/>
              <a:t>Cost of bandwidth</a:t>
            </a:r>
          </a:p>
          <a:p>
            <a:r>
              <a:rPr lang="en-US" dirty="0"/>
              <a:t>Power consumption and sustainability</a:t>
            </a:r>
          </a:p>
        </p:txBody>
      </p:sp>
    </p:spTree>
    <p:extLst>
      <p:ext uri="{BB962C8B-B14F-4D97-AF65-F5344CB8AC3E}">
        <p14:creationId xmlns:p14="http://schemas.microsoft.com/office/powerpoint/2010/main" val="192764988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34C7A-5E1B-7266-E9B4-1BDA0E4EA2EC}"/>
              </a:ext>
            </a:extLst>
          </p:cNvPr>
          <p:cNvSpPr>
            <a:spLocks noGrp="1"/>
          </p:cNvSpPr>
          <p:nvPr>
            <p:ph type="title"/>
          </p:nvPr>
        </p:nvSpPr>
        <p:spPr/>
        <p:txBody>
          <a:bodyPr/>
          <a:lstStyle/>
          <a:p>
            <a:r>
              <a:rPr lang="en-US" dirty="0"/>
              <a:t>Hallucination</a:t>
            </a:r>
          </a:p>
        </p:txBody>
      </p:sp>
      <p:sp>
        <p:nvSpPr>
          <p:cNvPr id="3" name="Text Placeholder 2">
            <a:extLst>
              <a:ext uri="{FF2B5EF4-FFF2-40B4-BE49-F238E27FC236}">
                <a16:creationId xmlns:a16="http://schemas.microsoft.com/office/drawing/2014/main" id="{65EF14BB-7274-611E-BD91-F41A9EDE5C48}"/>
              </a:ext>
            </a:extLst>
          </p:cNvPr>
          <p:cNvSpPr>
            <a:spLocks noGrp="1"/>
          </p:cNvSpPr>
          <p:nvPr>
            <p:ph type="body" idx="1"/>
          </p:nvPr>
        </p:nvSpPr>
        <p:spPr/>
        <p:txBody>
          <a:bodyPr/>
          <a:lstStyle/>
          <a:p>
            <a:r>
              <a:rPr lang="en-US" dirty="0"/>
              <a:t>Sounding believable, not telling the truth</a:t>
            </a:r>
          </a:p>
          <a:p>
            <a:r>
              <a:rPr lang="en-US" dirty="0"/>
              <a:t>“Producing believable bull**”</a:t>
            </a:r>
          </a:p>
        </p:txBody>
      </p:sp>
    </p:spTree>
    <p:extLst>
      <p:ext uri="{BB962C8B-B14F-4D97-AF65-F5344CB8AC3E}">
        <p14:creationId xmlns:p14="http://schemas.microsoft.com/office/powerpoint/2010/main" val="38833285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2211-AABE-E903-EB99-1B87F8AFC07B}"/>
              </a:ext>
            </a:extLst>
          </p:cNvPr>
          <p:cNvSpPr>
            <a:spLocks noGrp="1"/>
          </p:cNvSpPr>
          <p:nvPr>
            <p:ph type="title"/>
          </p:nvPr>
        </p:nvSpPr>
        <p:spPr/>
        <p:txBody>
          <a:bodyPr>
            <a:normAutofit fontScale="90000"/>
          </a:bodyPr>
          <a:lstStyle/>
          <a:p>
            <a:r>
              <a:rPr lang="en-US" dirty="0"/>
              <a:t>What data about disability have we fed AI?</a:t>
            </a:r>
          </a:p>
        </p:txBody>
      </p:sp>
      <p:sp>
        <p:nvSpPr>
          <p:cNvPr id="3" name="Text Placeholder 2">
            <a:extLst>
              <a:ext uri="{FF2B5EF4-FFF2-40B4-BE49-F238E27FC236}">
                <a16:creationId xmlns:a16="http://schemas.microsoft.com/office/drawing/2014/main" id="{E58B56BE-5B51-D3FC-4DB8-A3FC88D4B059}"/>
              </a:ext>
            </a:extLst>
          </p:cNvPr>
          <p:cNvSpPr>
            <a:spLocks noGrp="1"/>
          </p:cNvSpPr>
          <p:nvPr>
            <p:ph type="body" idx="1"/>
          </p:nvPr>
        </p:nvSpPr>
        <p:spPr/>
        <p:txBody>
          <a:bodyPr/>
          <a:lstStyle/>
          <a:p>
            <a:r>
              <a:rPr lang="en-US" dirty="0" err="1"/>
              <a:t>Ablist</a:t>
            </a:r>
            <a:r>
              <a:rPr lang="en-US" dirty="0"/>
              <a:t> slurs</a:t>
            </a:r>
          </a:p>
          <a:p>
            <a:r>
              <a:rPr lang="en-US" dirty="0"/>
              <a:t>Disabled people as inferior, unattractive, tragic victims, suffering </a:t>
            </a:r>
          </a:p>
          <a:p>
            <a:r>
              <a:rPr lang="en-US" dirty="0"/>
              <a:t>Bad jokes about disability</a:t>
            </a:r>
          </a:p>
          <a:p>
            <a:r>
              <a:rPr lang="en-US" dirty="0"/>
              <a:t>Benevolent ableism – “inspiration porn”</a:t>
            </a:r>
          </a:p>
        </p:txBody>
      </p:sp>
    </p:spTree>
    <p:extLst>
      <p:ext uri="{BB962C8B-B14F-4D97-AF65-F5344CB8AC3E}">
        <p14:creationId xmlns:p14="http://schemas.microsoft.com/office/powerpoint/2010/main" val="229040108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DD537-C64B-738B-7528-7A2A941E8F9E}"/>
              </a:ext>
            </a:extLst>
          </p:cNvPr>
          <p:cNvSpPr>
            <a:spLocks noGrp="1"/>
          </p:cNvSpPr>
          <p:nvPr>
            <p:ph type="title"/>
          </p:nvPr>
        </p:nvSpPr>
        <p:spPr/>
        <p:txBody>
          <a:bodyPr/>
          <a:lstStyle/>
          <a:p>
            <a:r>
              <a:rPr lang="en-US" dirty="0"/>
              <a:t>Toxicity Censors</a:t>
            </a:r>
          </a:p>
        </p:txBody>
      </p:sp>
      <p:sp>
        <p:nvSpPr>
          <p:cNvPr id="3" name="Text Placeholder 2">
            <a:extLst>
              <a:ext uri="{FF2B5EF4-FFF2-40B4-BE49-F238E27FC236}">
                <a16:creationId xmlns:a16="http://schemas.microsoft.com/office/drawing/2014/main" id="{8E6A1AF1-F73B-23E9-F328-B66C2D1F5F91}"/>
              </a:ext>
            </a:extLst>
          </p:cNvPr>
          <p:cNvSpPr>
            <a:spLocks noGrp="1"/>
          </p:cNvSpPr>
          <p:nvPr>
            <p:ph type="body" idx="1"/>
          </p:nvPr>
        </p:nvSpPr>
        <p:spPr/>
        <p:txBody>
          <a:bodyPr/>
          <a:lstStyle/>
          <a:p>
            <a:r>
              <a:rPr lang="en-US" dirty="0"/>
              <a:t>Captioning toxicity filters</a:t>
            </a:r>
          </a:p>
          <a:p>
            <a:r>
              <a:rPr lang="en-US" dirty="0"/>
              <a:t>Facial difference cancellation</a:t>
            </a:r>
          </a:p>
          <a:p>
            <a:r>
              <a:rPr lang="en-US" dirty="0"/>
              <a:t>Disability without sex</a:t>
            </a:r>
          </a:p>
        </p:txBody>
      </p:sp>
    </p:spTree>
    <p:extLst>
      <p:ext uri="{BB962C8B-B14F-4D97-AF65-F5344CB8AC3E}">
        <p14:creationId xmlns:p14="http://schemas.microsoft.com/office/powerpoint/2010/main" val="253795493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490D4-376C-353D-F57E-F107CCC49981}"/>
              </a:ext>
            </a:extLst>
          </p:cNvPr>
          <p:cNvSpPr>
            <a:spLocks noGrp="1"/>
          </p:cNvSpPr>
          <p:nvPr>
            <p:ph type="title"/>
          </p:nvPr>
        </p:nvSpPr>
        <p:spPr/>
        <p:txBody>
          <a:bodyPr>
            <a:normAutofit fontScale="90000"/>
          </a:bodyPr>
          <a:lstStyle/>
          <a:p>
            <a:r>
              <a:rPr lang="en-US" dirty="0"/>
              <a:t>Less known risk: an infrastructure of disability discrimination</a:t>
            </a:r>
          </a:p>
        </p:txBody>
      </p:sp>
    </p:spTree>
    <p:extLst>
      <p:ext uri="{BB962C8B-B14F-4D97-AF65-F5344CB8AC3E}">
        <p14:creationId xmlns:p14="http://schemas.microsoft.com/office/powerpoint/2010/main" val="177458498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1536-17A4-CC30-9300-EA2ECE36879B}"/>
              </a:ext>
            </a:extLst>
          </p:cNvPr>
          <p:cNvSpPr>
            <a:spLocks noGrp="1"/>
          </p:cNvSpPr>
          <p:nvPr>
            <p:ph type="title"/>
          </p:nvPr>
        </p:nvSpPr>
        <p:spPr/>
        <p:txBody>
          <a:bodyPr/>
          <a:lstStyle/>
          <a:p>
            <a:r>
              <a:rPr lang="en-US" dirty="0"/>
              <a:t>Generations of AI</a:t>
            </a:r>
          </a:p>
        </p:txBody>
      </p:sp>
      <p:sp>
        <p:nvSpPr>
          <p:cNvPr id="3" name="Text Placeholder 2">
            <a:extLst>
              <a:ext uri="{FF2B5EF4-FFF2-40B4-BE49-F238E27FC236}">
                <a16:creationId xmlns:a16="http://schemas.microsoft.com/office/drawing/2014/main" id="{0EF15290-E237-78C8-0DAE-2584E9B97B15}"/>
              </a:ext>
            </a:extLst>
          </p:cNvPr>
          <p:cNvSpPr>
            <a:spLocks noGrp="1"/>
          </p:cNvSpPr>
          <p:nvPr>
            <p:ph type="body" idx="1"/>
          </p:nvPr>
        </p:nvSpPr>
        <p:spPr/>
        <p:txBody>
          <a:bodyPr/>
          <a:lstStyle/>
          <a:p>
            <a:pPr>
              <a:spcBef>
                <a:spcPts val="1015"/>
              </a:spcBef>
            </a:pPr>
            <a:r>
              <a:rPr lang="en-US" sz="2400" b="1" dirty="0"/>
              <a:t>First:</a:t>
            </a:r>
            <a:r>
              <a:rPr lang="en-US" sz="2400" dirty="0"/>
              <a:t> “here are the rules, follow then literally and accurately”</a:t>
            </a:r>
          </a:p>
          <a:p>
            <a:pPr>
              <a:spcBef>
                <a:spcPts val="1015"/>
              </a:spcBef>
            </a:pPr>
            <a:r>
              <a:rPr lang="en-US" sz="2400" b="1" dirty="0"/>
              <a:t>Second:</a:t>
            </a:r>
            <a:r>
              <a:rPr lang="en-US" sz="2400" dirty="0"/>
              <a:t> “here is available data, use statistical reasoning to optimize the selected metrics”</a:t>
            </a:r>
          </a:p>
          <a:p>
            <a:pPr>
              <a:spcBef>
                <a:spcPts val="1015"/>
              </a:spcBef>
            </a:pPr>
            <a:r>
              <a:rPr lang="en-US" sz="2400" b="1" dirty="0"/>
              <a:t>Third:</a:t>
            </a:r>
            <a:r>
              <a:rPr lang="en-US" sz="2400" dirty="0"/>
              <a:t> “here is all the data we have, you figure it out and make new connections and determine weights based on past relationships and possible combinations.”</a:t>
            </a:r>
          </a:p>
        </p:txBody>
      </p:sp>
    </p:spTree>
    <p:extLst>
      <p:ext uri="{BB962C8B-B14F-4D97-AF65-F5344CB8AC3E}">
        <p14:creationId xmlns:p14="http://schemas.microsoft.com/office/powerpoint/2010/main" val="388171260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EBDF-B47B-E9D6-3862-ADB9797C6BCF}"/>
              </a:ext>
            </a:extLst>
          </p:cNvPr>
          <p:cNvSpPr>
            <a:spLocks noGrp="1"/>
          </p:cNvSpPr>
          <p:nvPr>
            <p:ph type="title"/>
          </p:nvPr>
        </p:nvSpPr>
        <p:spPr/>
        <p:txBody>
          <a:bodyPr>
            <a:normAutofit fontScale="90000"/>
          </a:bodyPr>
          <a:lstStyle/>
          <a:p>
            <a:r>
              <a:rPr lang="en-US" dirty="0"/>
              <a:t>Finding, matching, sorting, labeling, measuring, optimizing, calculating, analyzing </a:t>
            </a:r>
            <a:r>
              <a:rPr lang="en-US" u="sng" dirty="0">
                <a:solidFill>
                  <a:schemeClr val="accent4">
                    <a:lumMod val="60000"/>
                    <a:lumOff val="40000"/>
                  </a:schemeClr>
                </a:solidFill>
              </a:rPr>
              <a:t>people</a:t>
            </a:r>
            <a:r>
              <a:rPr lang="en-US" dirty="0"/>
              <a:t>… at scale</a:t>
            </a:r>
          </a:p>
        </p:txBody>
      </p:sp>
    </p:spTree>
    <p:extLst>
      <p:ext uri="{BB962C8B-B14F-4D97-AF65-F5344CB8AC3E}">
        <p14:creationId xmlns:p14="http://schemas.microsoft.com/office/powerpoint/2010/main" val="377633955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6F5AF-3DF1-CA5A-7423-040D1103E482}"/>
              </a:ext>
            </a:extLst>
          </p:cNvPr>
          <p:cNvSpPr>
            <a:spLocks noGrp="1"/>
          </p:cNvSpPr>
          <p:nvPr>
            <p:ph type="title"/>
          </p:nvPr>
        </p:nvSpPr>
        <p:spPr/>
        <p:txBody>
          <a:bodyPr>
            <a:normAutofit fontScale="90000"/>
          </a:bodyPr>
          <a:lstStyle/>
          <a:p>
            <a:r>
              <a:rPr lang="en-US" dirty="0"/>
              <a:t>there is a problem..</a:t>
            </a:r>
            <a:br>
              <a:rPr lang="en-US" dirty="0"/>
            </a:br>
            <a:r>
              <a:rPr lang="en-US" dirty="0"/>
              <a:t>&amp;</a:t>
            </a:r>
            <a:br>
              <a:rPr lang="en-US" dirty="0"/>
            </a:br>
            <a:r>
              <a:rPr lang="en-US" dirty="0"/>
              <a:t>we are the collateral damage</a:t>
            </a:r>
          </a:p>
        </p:txBody>
      </p:sp>
    </p:spTree>
    <p:extLst>
      <p:ext uri="{BB962C8B-B14F-4D97-AF65-F5344CB8AC3E}">
        <p14:creationId xmlns:p14="http://schemas.microsoft.com/office/powerpoint/2010/main" val="243403209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86C5-78E9-47D3-7F94-9286501E8BEA}"/>
              </a:ext>
            </a:extLst>
          </p:cNvPr>
          <p:cNvSpPr>
            <a:spLocks noGrp="1"/>
          </p:cNvSpPr>
          <p:nvPr>
            <p:ph type="title"/>
          </p:nvPr>
        </p:nvSpPr>
        <p:spPr/>
        <p:txBody>
          <a:bodyPr/>
          <a:lstStyle/>
          <a:p>
            <a:r>
              <a:rPr lang="en-US" dirty="0"/>
              <a:t>the problem precedes AI</a:t>
            </a:r>
          </a:p>
        </p:txBody>
      </p:sp>
    </p:spTree>
    <p:extLst>
      <p:ext uri="{BB962C8B-B14F-4D97-AF65-F5344CB8AC3E}">
        <p14:creationId xmlns:p14="http://schemas.microsoft.com/office/powerpoint/2010/main" val="105795977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7693-97B4-BFE2-2B21-6A6ED0AB97CA}"/>
              </a:ext>
            </a:extLst>
          </p:cNvPr>
          <p:cNvSpPr>
            <a:spLocks noGrp="1"/>
          </p:cNvSpPr>
          <p:nvPr>
            <p:ph type="title"/>
          </p:nvPr>
        </p:nvSpPr>
        <p:spPr/>
        <p:txBody>
          <a:bodyPr>
            <a:normAutofit/>
          </a:bodyPr>
          <a:lstStyle/>
          <a:p>
            <a:r>
              <a:rPr lang="en-US" sz="4400" dirty="0"/>
              <a:t>“progress at the speed of </a:t>
            </a:r>
            <a:r>
              <a:rPr lang="en-US" sz="4400" b="1" dirty="0"/>
              <a:t>trust”</a:t>
            </a:r>
          </a:p>
        </p:txBody>
      </p:sp>
    </p:spTree>
    <p:extLst>
      <p:ext uri="{BB962C8B-B14F-4D97-AF65-F5344CB8AC3E}">
        <p14:creationId xmlns:p14="http://schemas.microsoft.com/office/powerpoint/2010/main" val="214312491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311A-2E18-5E47-B296-6676C975162B}"/>
              </a:ext>
            </a:extLst>
          </p:cNvPr>
          <p:cNvSpPr>
            <a:spLocks noGrp="1"/>
          </p:cNvSpPr>
          <p:nvPr>
            <p:ph type="title"/>
          </p:nvPr>
        </p:nvSpPr>
        <p:spPr>
          <a:xfrm>
            <a:off x="1001826" y="1"/>
            <a:ext cx="7358063" cy="1154820"/>
          </a:xfrm>
        </p:spPr>
        <p:txBody>
          <a:bodyPr/>
          <a:lstStyle/>
          <a:p>
            <a:r>
              <a:rPr lang="en-US" dirty="0"/>
              <a:t>AI is a power tool…</a:t>
            </a:r>
          </a:p>
        </p:txBody>
      </p:sp>
      <p:pic>
        <p:nvPicPr>
          <p:cNvPr id="3" name="Picture 2" descr="A picture of a craftsperson using a hammer and chisel.">
            <a:extLst>
              <a:ext uri="{FF2B5EF4-FFF2-40B4-BE49-F238E27FC236}">
                <a16:creationId xmlns:a16="http://schemas.microsoft.com/office/drawing/2014/main" id="{BD59EA85-2F87-C454-8665-719706865778}"/>
              </a:ext>
            </a:extLst>
          </p:cNvPr>
          <p:cNvPicPr>
            <a:picLocks noChangeAspect="1"/>
          </p:cNvPicPr>
          <p:nvPr/>
        </p:nvPicPr>
        <p:blipFill>
          <a:blip r:embed="rId3"/>
          <a:stretch>
            <a:fillRect/>
          </a:stretch>
        </p:blipFill>
        <p:spPr>
          <a:xfrm>
            <a:off x="503464" y="1741289"/>
            <a:ext cx="1917700" cy="2876550"/>
          </a:xfrm>
          <a:prstGeom prst="rect">
            <a:avLst/>
          </a:prstGeom>
        </p:spPr>
      </p:pic>
      <p:pic>
        <p:nvPicPr>
          <p:cNvPr id="4" name="Picture 3" descr="A photo of a person with a helmet and noise protection headset using a chain saw to carve a wood sculpture.">
            <a:extLst>
              <a:ext uri="{FF2B5EF4-FFF2-40B4-BE49-F238E27FC236}">
                <a16:creationId xmlns:a16="http://schemas.microsoft.com/office/drawing/2014/main" id="{3C3E3608-457C-A65C-821B-A79597D2C6FE}"/>
              </a:ext>
            </a:extLst>
          </p:cNvPr>
          <p:cNvPicPr>
            <a:picLocks noChangeAspect="1"/>
          </p:cNvPicPr>
          <p:nvPr/>
        </p:nvPicPr>
        <p:blipFill>
          <a:blip r:embed="rId4"/>
          <a:stretch>
            <a:fillRect/>
          </a:stretch>
        </p:blipFill>
        <p:spPr>
          <a:xfrm>
            <a:off x="6615792" y="1154820"/>
            <a:ext cx="2024744" cy="2024744"/>
          </a:xfrm>
          <a:prstGeom prst="rect">
            <a:avLst/>
          </a:prstGeom>
        </p:spPr>
      </p:pic>
      <p:pic>
        <p:nvPicPr>
          <p:cNvPr id="5" name="Picture 4" descr="A photo of a robotic precision laser cutter.">
            <a:extLst>
              <a:ext uri="{FF2B5EF4-FFF2-40B4-BE49-F238E27FC236}">
                <a16:creationId xmlns:a16="http://schemas.microsoft.com/office/drawing/2014/main" id="{12DD4F30-420E-CD76-01F0-B4A882CDF423}"/>
              </a:ext>
            </a:extLst>
          </p:cNvPr>
          <p:cNvPicPr>
            <a:picLocks noChangeAspect="1"/>
          </p:cNvPicPr>
          <p:nvPr/>
        </p:nvPicPr>
        <p:blipFill>
          <a:blip r:embed="rId5"/>
          <a:stretch>
            <a:fillRect/>
          </a:stretch>
        </p:blipFill>
        <p:spPr>
          <a:xfrm>
            <a:off x="5383895" y="2792186"/>
            <a:ext cx="2126797" cy="2126797"/>
          </a:xfrm>
          <a:prstGeom prst="rect">
            <a:avLst/>
          </a:prstGeom>
        </p:spPr>
      </p:pic>
      <p:sp>
        <p:nvSpPr>
          <p:cNvPr id="6" name="Right Arrow 5" descr="A blue arrow.">
            <a:extLst>
              <a:ext uri="{FF2B5EF4-FFF2-40B4-BE49-F238E27FC236}">
                <a16:creationId xmlns:a16="http://schemas.microsoft.com/office/drawing/2014/main" id="{3CEDDDDF-7AC9-4103-9652-2D62F4CA1824}"/>
              </a:ext>
            </a:extLst>
          </p:cNvPr>
          <p:cNvSpPr/>
          <p:nvPr/>
        </p:nvSpPr>
        <p:spPr>
          <a:xfrm>
            <a:off x="3309257" y="2928257"/>
            <a:ext cx="978408" cy="484632"/>
          </a:xfrm>
          <a:prstGeom prst="rightArrow">
            <a:avLst/>
          </a:prstGeom>
          <a:solidFill>
            <a:schemeClr val="accent1">
              <a:lumOff val="1352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95523107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223BC-5DC9-6656-D497-0F20B1FEEE96}"/>
              </a:ext>
            </a:extLst>
          </p:cNvPr>
          <p:cNvSpPr>
            <a:spLocks noGrp="1"/>
          </p:cNvSpPr>
          <p:nvPr>
            <p:ph type="title"/>
          </p:nvPr>
        </p:nvSpPr>
        <p:spPr/>
        <p:txBody>
          <a:bodyPr>
            <a:normAutofit fontScale="90000"/>
          </a:bodyPr>
          <a:lstStyle/>
          <a:p>
            <a:r>
              <a:rPr lang="en-US" dirty="0"/>
              <a:t>AI is </a:t>
            </a:r>
            <a:br>
              <a:rPr lang="en-US" dirty="0"/>
            </a:br>
            <a:r>
              <a:rPr lang="en-US" dirty="0"/>
              <a:t>mechanizing, accelerating, amplifying, and automating existing patterns</a:t>
            </a:r>
          </a:p>
        </p:txBody>
      </p:sp>
    </p:spTree>
    <p:extLst>
      <p:ext uri="{BB962C8B-B14F-4D97-AF65-F5344CB8AC3E}">
        <p14:creationId xmlns:p14="http://schemas.microsoft.com/office/powerpoint/2010/main" val="212070242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9A2AC-9E6B-FAFB-6609-D06E7A15B466}"/>
              </a:ext>
            </a:extLst>
          </p:cNvPr>
          <p:cNvSpPr>
            <a:spLocks noGrp="1"/>
          </p:cNvSpPr>
          <p:nvPr>
            <p:ph type="title"/>
          </p:nvPr>
        </p:nvSpPr>
        <p:spPr/>
        <p:txBody>
          <a:bodyPr>
            <a:normAutofit fontScale="90000"/>
          </a:bodyPr>
          <a:lstStyle/>
          <a:p>
            <a:r>
              <a:rPr lang="en-US" dirty="0"/>
              <a:t>More </a:t>
            </a:r>
            <a:br>
              <a:rPr lang="en-US" dirty="0"/>
            </a:br>
            <a:r>
              <a:rPr lang="en-US" dirty="0"/>
              <a:t>efficiently, </a:t>
            </a:r>
            <a:br>
              <a:rPr lang="en-US" dirty="0"/>
            </a:br>
            <a:r>
              <a:rPr lang="en-US" dirty="0"/>
              <a:t>accurately,</a:t>
            </a:r>
            <a:br>
              <a:rPr lang="en-US" dirty="0"/>
            </a:br>
            <a:r>
              <a:rPr lang="en-US" dirty="0"/>
              <a:t>consistently..</a:t>
            </a:r>
          </a:p>
        </p:txBody>
      </p:sp>
    </p:spTree>
    <p:extLst>
      <p:ext uri="{BB962C8B-B14F-4D97-AF65-F5344CB8AC3E}">
        <p14:creationId xmlns:p14="http://schemas.microsoft.com/office/powerpoint/2010/main" val="268481984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5D9C-4D95-333E-21D8-4C362DA293B4}"/>
              </a:ext>
            </a:extLst>
          </p:cNvPr>
          <p:cNvSpPr>
            <a:spLocks noGrp="1"/>
          </p:cNvSpPr>
          <p:nvPr>
            <p:ph type="title"/>
          </p:nvPr>
        </p:nvSpPr>
        <p:spPr/>
        <p:txBody>
          <a:bodyPr>
            <a:normAutofit fontScale="90000"/>
          </a:bodyPr>
          <a:lstStyle/>
          <a:p>
            <a:r>
              <a:rPr lang="en-US" dirty="0"/>
              <a:t>..propagating discrimination faster, more efficiently, and accurately</a:t>
            </a:r>
          </a:p>
        </p:txBody>
      </p:sp>
    </p:spTree>
    <p:extLst>
      <p:ext uri="{BB962C8B-B14F-4D97-AF65-F5344CB8AC3E}">
        <p14:creationId xmlns:p14="http://schemas.microsoft.com/office/powerpoint/2010/main" val="43919757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C3D1-8F54-7339-6393-D57CC9CFEF5F}"/>
              </a:ext>
            </a:extLst>
          </p:cNvPr>
          <p:cNvSpPr>
            <a:spLocks noGrp="1"/>
          </p:cNvSpPr>
          <p:nvPr>
            <p:ph type="title"/>
          </p:nvPr>
        </p:nvSpPr>
        <p:spPr/>
        <p:txBody>
          <a:bodyPr/>
          <a:lstStyle/>
          <a:p>
            <a:r>
              <a:rPr lang="en-US" dirty="0"/>
              <a:t>missed by AI ethics efforts</a:t>
            </a:r>
          </a:p>
        </p:txBody>
      </p:sp>
    </p:spTree>
    <p:extLst>
      <p:ext uri="{BB962C8B-B14F-4D97-AF65-F5344CB8AC3E}">
        <p14:creationId xmlns:p14="http://schemas.microsoft.com/office/powerpoint/2010/main" val="135437181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4DB9-065D-C23E-4BFF-6A723B066B2D}"/>
              </a:ext>
            </a:extLst>
          </p:cNvPr>
          <p:cNvSpPr>
            <a:spLocks noGrp="1"/>
          </p:cNvSpPr>
          <p:nvPr>
            <p:ph type="title"/>
          </p:nvPr>
        </p:nvSpPr>
        <p:spPr/>
        <p:txBody>
          <a:bodyPr/>
          <a:lstStyle/>
          <a:p>
            <a:r>
              <a:rPr lang="en-US" dirty="0"/>
              <a:t>existential flaw..</a:t>
            </a:r>
          </a:p>
        </p:txBody>
      </p:sp>
    </p:spTree>
    <p:extLst>
      <p:ext uri="{BB962C8B-B14F-4D97-AF65-F5344CB8AC3E}">
        <p14:creationId xmlns:p14="http://schemas.microsoft.com/office/powerpoint/2010/main" val="177750083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99B20-3814-DDD7-9193-B78579F0AF7E}"/>
              </a:ext>
            </a:extLst>
          </p:cNvPr>
          <p:cNvSpPr>
            <a:spLocks noGrp="1"/>
          </p:cNvSpPr>
          <p:nvPr>
            <p:ph type="title"/>
          </p:nvPr>
        </p:nvSpPr>
        <p:spPr/>
        <p:txBody>
          <a:bodyPr/>
          <a:lstStyle/>
          <a:p>
            <a:r>
              <a:rPr lang="en-US" dirty="0"/>
              <a:t>my first alarm…</a:t>
            </a:r>
          </a:p>
        </p:txBody>
      </p:sp>
    </p:spTree>
    <p:extLst>
      <p:ext uri="{BB962C8B-B14F-4D97-AF65-F5344CB8AC3E}">
        <p14:creationId xmlns:p14="http://schemas.microsoft.com/office/powerpoint/2010/main" val="371575618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xfrm>
            <a:off x="531629" y="1943881"/>
            <a:ext cx="7974418" cy="1255738"/>
          </a:xfrm>
          <a:prstGeom prst="rect">
            <a:avLst/>
          </a:prstGeom>
        </p:spPr>
        <p:txBody>
          <a:bodyPr/>
          <a:lstStyle/>
          <a:p>
            <a:r>
              <a:rPr dirty="0"/>
              <a:t>Alice and the unexpected…</a:t>
            </a:r>
          </a:p>
        </p:txBody>
      </p:sp>
      <p:pic>
        <p:nvPicPr>
          <p:cNvPr id="184" name="Picture 3" descr="Picture of intersection as viewed by automated vehic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6695" y="213421"/>
            <a:ext cx="2235178" cy="1730460"/>
          </a:xfrm>
          <a:prstGeom prst="rect">
            <a:avLst/>
          </a:prstGeom>
          <a:ln w="12700">
            <a:miter lim="400000"/>
          </a:ln>
        </p:spPr>
      </p:pic>
      <p:pic>
        <p:nvPicPr>
          <p:cNvPr id="185" name="Picture 4" descr="Person pushing her wheelchair backward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12872" y="3199619"/>
            <a:ext cx="1456080" cy="1265780"/>
          </a:xfrm>
          <a:prstGeom prst="rect">
            <a:avLst/>
          </a:prstGeom>
          <a:ln w="12700">
            <a:miter lim="400000"/>
          </a:ln>
        </p:spPr>
      </p:pic>
    </p:spTree>
    <p:extLst>
      <p:ext uri="{BB962C8B-B14F-4D97-AF65-F5344CB8AC3E}">
        <p14:creationId xmlns:p14="http://schemas.microsoft.com/office/powerpoint/2010/main" val="120614679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1"/>
          <p:cNvSpPr txBox="1">
            <a:spLocks noGrp="1"/>
          </p:cNvSpPr>
          <p:nvPr>
            <p:ph type="title"/>
          </p:nvPr>
        </p:nvSpPr>
        <p:spPr>
          <a:xfrm>
            <a:off x="257853" y="505343"/>
            <a:ext cx="6524786" cy="1644534"/>
          </a:xfrm>
          <a:prstGeom prst="rect">
            <a:avLst/>
          </a:prstGeom>
        </p:spPr>
        <p:txBody>
          <a:bodyPr/>
          <a:lstStyle/>
          <a:p>
            <a:r>
              <a:rPr dirty="0"/>
              <a:t>Smarter is not always better…</a:t>
            </a:r>
          </a:p>
        </p:txBody>
      </p:sp>
      <p:pic>
        <p:nvPicPr>
          <p:cNvPr id="188" name="Picture 2" descr="An intersection with many people using wheelchair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3881" y="2149877"/>
            <a:ext cx="3786890" cy="2508797"/>
          </a:xfrm>
          <a:prstGeom prst="rect">
            <a:avLst/>
          </a:prstGeom>
          <a:ln w="12700">
            <a:miter lim="400000"/>
          </a:ln>
        </p:spPr>
      </p:pic>
    </p:spTree>
    <p:extLst>
      <p:ext uri="{BB962C8B-B14F-4D97-AF65-F5344CB8AC3E}">
        <p14:creationId xmlns:p14="http://schemas.microsoft.com/office/powerpoint/2010/main" val="80219511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E325-58A0-B142-9F26-3A768A05C2D0}"/>
              </a:ext>
            </a:extLst>
          </p:cNvPr>
          <p:cNvSpPr>
            <a:spLocks noGrp="1"/>
          </p:cNvSpPr>
          <p:nvPr>
            <p:ph type="title"/>
          </p:nvPr>
        </p:nvSpPr>
        <p:spPr/>
        <p:txBody>
          <a:bodyPr/>
          <a:lstStyle/>
          <a:p>
            <a:r>
              <a:rPr lang="en-US" dirty="0"/>
              <a:t>My data set of human requirements….</a:t>
            </a:r>
          </a:p>
        </p:txBody>
      </p:sp>
    </p:spTree>
    <p:extLst>
      <p:ext uri="{BB962C8B-B14F-4D97-AF65-F5344CB8AC3E}">
        <p14:creationId xmlns:p14="http://schemas.microsoft.com/office/powerpoint/2010/main" val="127103883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6B1C-4244-A5B5-8AE8-F7F44DB13154}"/>
              </a:ext>
            </a:extLst>
          </p:cNvPr>
          <p:cNvSpPr>
            <a:spLocks noGrp="1"/>
          </p:cNvSpPr>
          <p:nvPr>
            <p:ph type="title"/>
          </p:nvPr>
        </p:nvSpPr>
        <p:spPr/>
        <p:txBody>
          <a:bodyPr>
            <a:normAutofit fontScale="90000"/>
          </a:bodyPr>
          <a:lstStyle/>
          <a:p>
            <a:r>
              <a:rPr lang="en-US" dirty="0"/>
              <a:t>“…trust us to break things, to make mistakes, to push forward.”</a:t>
            </a:r>
          </a:p>
        </p:txBody>
      </p:sp>
    </p:spTree>
    <p:extLst>
      <p:ext uri="{BB962C8B-B14F-4D97-AF65-F5344CB8AC3E}">
        <p14:creationId xmlns:p14="http://schemas.microsoft.com/office/powerpoint/2010/main" val="177610487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itle 1"/>
          <p:cNvSpPr txBox="1">
            <a:spLocks noGrp="1"/>
          </p:cNvSpPr>
          <p:nvPr>
            <p:ph type="title"/>
          </p:nvPr>
        </p:nvSpPr>
        <p:spPr>
          <a:xfrm>
            <a:off x="502024" y="438809"/>
            <a:ext cx="8283387" cy="1086618"/>
          </a:xfrm>
          <a:prstGeom prst="rect">
            <a:avLst/>
          </a:prstGeom>
        </p:spPr>
        <p:txBody>
          <a:bodyPr>
            <a:normAutofit fontScale="90000"/>
          </a:bodyPr>
          <a:lstStyle>
            <a:lvl1pPr algn="l">
              <a:defRPr sz="7600"/>
            </a:lvl1pPr>
          </a:lstStyle>
          <a:p>
            <a:r>
              <a:rPr lang="en-CA" sz="6000" dirty="0"/>
              <a:t>Our human starburst</a:t>
            </a:r>
            <a:r>
              <a:rPr dirty="0"/>
              <a:t>…</a:t>
            </a:r>
          </a:p>
        </p:txBody>
      </p:sp>
      <p:pic>
        <p:nvPicPr>
          <p:cNvPr id="297" name="Picture 2" descr="A diagram of a multi-variate scatterplot of data"/>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7294" y="1525427"/>
            <a:ext cx="3512846" cy="3479161"/>
          </a:xfrm>
          <a:prstGeom prst="rect">
            <a:avLst/>
          </a:prstGeom>
          <a:ln w="12700">
            <a:miter lim="400000"/>
          </a:ln>
        </p:spPr>
      </p:pic>
    </p:spTree>
    <p:extLst>
      <p:ext uri="{BB962C8B-B14F-4D97-AF65-F5344CB8AC3E}">
        <p14:creationId xmlns:p14="http://schemas.microsoft.com/office/powerpoint/2010/main" val="189036544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itle 1"/>
          <p:cNvSpPr txBox="1">
            <a:spLocks noGrp="1"/>
          </p:cNvSpPr>
          <p:nvPr>
            <p:ph type="title"/>
          </p:nvPr>
        </p:nvSpPr>
        <p:spPr>
          <a:xfrm>
            <a:off x="555812" y="623969"/>
            <a:ext cx="7548282" cy="727329"/>
          </a:xfrm>
          <a:prstGeom prst="rect">
            <a:avLst/>
          </a:prstGeom>
        </p:spPr>
        <p:txBody>
          <a:bodyPr>
            <a:noAutofit/>
          </a:bodyPr>
          <a:lstStyle>
            <a:lvl1pPr algn="l">
              <a:defRPr sz="7600"/>
            </a:lvl1pPr>
          </a:lstStyle>
          <a:p>
            <a:r>
              <a:rPr sz="5400" dirty="0"/>
              <a:t>Difference…</a:t>
            </a:r>
          </a:p>
        </p:txBody>
      </p:sp>
      <p:pic>
        <p:nvPicPr>
          <p:cNvPr id="300" name="Picture 2" descr="The scatterplot showing that data elements in the middle of the starburst are closer together than those at the edge, meaning that needs at the edge are different from each other.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6465" y="1521227"/>
            <a:ext cx="3466975" cy="3438322"/>
          </a:xfrm>
          <a:prstGeom prst="rect">
            <a:avLst/>
          </a:prstGeom>
          <a:ln w="12700">
            <a:miter lim="400000"/>
          </a:ln>
        </p:spPr>
      </p:pic>
    </p:spTree>
    <p:extLst>
      <p:ext uri="{BB962C8B-B14F-4D97-AF65-F5344CB8AC3E}">
        <p14:creationId xmlns:p14="http://schemas.microsoft.com/office/powerpoint/2010/main" val="143711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Picture 2" descr="Human data starburst showing that design works for the middle, is difficult further from the middle and doesn't work at the periphery."/>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9943" y="222087"/>
            <a:ext cx="4957373" cy="4921413"/>
          </a:xfrm>
          <a:prstGeom prst="rect">
            <a:avLst/>
          </a:prstGeom>
          <a:ln w="12700">
            <a:miter lim="400000"/>
          </a:ln>
        </p:spPr>
      </p:pic>
      <p:sp>
        <p:nvSpPr>
          <p:cNvPr id="4" name="Title 3">
            <a:extLst>
              <a:ext uri="{FF2B5EF4-FFF2-40B4-BE49-F238E27FC236}">
                <a16:creationId xmlns:a16="http://schemas.microsoft.com/office/drawing/2014/main" id="{2A7074BC-F937-9EBF-D14B-B64209ABA643}"/>
              </a:ext>
            </a:extLst>
          </p:cNvPr>
          <p:cNvSpPr>
            <a:spLocks noGrp="1"/>
          </p:cNvSpPr>
          <p:nvPr>
            <p:ph type="title"/>
          </p:nvPr>
        </p:nvSpPr>
        <p:spPr>
          <a:xfrm>
            <a:off x="892969" y="5143500"/>
            <a:ext cx="7358063" cy="1741289"/>
          </a:xfrm>
        </p:spPr>
        <p:txBody>
          <a:bodyPr lIns="50800" tIns="50800" rIns="50800" bIns="50800" anchor="t">
            <a:normAutofit/>
          </a:bodyPr>
          <a:lstStyle/>
          <a:p>
            <a:r>
              <a:rPr lang="en-US" dirty="0"/>
              <a:t>Human Starburst and Design</a:t>
            </a:r>
          </a:p>
        </p:txBody>
      </p:sp>
    </p:spTree>
    <p:extLst>
      <p:ext uri="{BB962C8B-B14F-4D97-AF65-F5344CB8AC3E}">
        <p14:creationId xmlns:p14="http://schemas.microsoft.com/office/powerpoint/2010/main" val="23139113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lti-variate scatterplot showing that predictions are highly accurate for the middle, inaccurate as you move from the middle and wrong at the edge.">
            <a:extLst>
              <a:ext uri="{FF2B5EF4-FFF2-40B4-BE49-F238E27FC236}">
                <a16:creationId xmlns:a16="http://schemas.microsoft.com/office/drawing/2014/main" id="{DAB94B9B-0550-D242-9573-96FD5DB0CB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0105" y="0"/>
            <a:ext cx="5183789" cy="5143500"/>
          </a:xfrm>
          <a:prstGeom prst="rect">
            <a:avLst/>
          </a:prstGeom>
        </p:spPr>
      </p:pic>
      <p:sp>
        <p:nvSpPr>
          <p:cNvPr id="3" name="Title 2">
            <a:extLst>
              <a:ext uri="{FF2B5EF4-FFF2-40B4-BE49-F238E27FC236}">
                <a16:creationId xmlns:a16="http://schemas.microsoft.com/office/drawing/2014/main" id="{5725C0AE-6CD5-83F5-2512-4C99B5F346ED}"/>
              </a:ext>
            </a:extLst>
          </p:cNvPr>
          <p:cNvSpPr>
            <a:spLocks noGrp="1"/>
          </p:cNvSpPr>
          <p:nvPr>
            <p:ph type="title" idx="4294967295"/>
          </p:nvPr>
        </p:nvSpPr>
        <p:spPr>
          <a:xfrm>
            <a:off x="669727" y="-1138535"/>
            <a:ext cx="7804547" cy="1138535"/>
          </a:xfrm>
        </p:spPr>
        <p:txBody>
          <a:bodyPr lIns="50800" tIns="50800" rIns="50800" bIns="50800" anchor="b">
            <a:normAutofit/>
          </a:bodyPr>
          <a:lstStyle/>
          <a:p>
            <a:r>
              <a:rPr lang="en-US" dirty="0"/>
              <a:t>Human Starburst and AI</a:t>
            </a:r>
          </a:p>
        </p:txBody>
      </p:sp>
    </p:spTree>
    <p:extLst>
      <p:ext uri="{BB962C8B-B14F-4D97-AF65-F5344CB8AC3E}">
        <p14:creationId xmlns:p14="http://schemas.microsoft.com/office/powerpoint/2010/main" val="3579196283"/>
      </p:ext>
    </p:extLst>
  </p:cSld>
  <p:clrMapOvr>
    <a:masterClrMapping/>
  </p:clrMapOvr>
  <p:transition spd="med" advTm="18293"/>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showing growing disaparity between 80% and 20% at the edges. Showing divide in:&#10;Design&#10;Products, markets, services&#10;Truth, knowledge and evidence&#10;Employment&#10;Education&#10;Democracy &amp; collective decision-making&#10;">
            <a:extLst>
              <a:ext uri="{FF2B5EF4-FFF2-40B4-BE49-F238E27FC236}">
                <a16:creationId xmlns:a16="http://schemas.microsoft.com/office/drawing/2014/main" id="{9138A119-AC59-8841-8418-428B38675C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143" y="0"/>
            <a:ext cx="8595714" cy="5143500"/>
          </a:xfrm>
          <a:prstGeom prst="rect">
            <a:avLst/>
          </a:prstGeom>
        </p:spPr>
      </p:pic>
      <p:sp>
        <p:nvSpPr>
          <p:cNvPr id="2" name="Title 1">
            <a:extLst>
              <a:ext uri="{FF2B5EF4-FFF2-40B4-BE49-F238E27FC236}">
                <a16:creationId xmlns:a16="http://schemas.microsoft.com/office/drawing/2014/main" id="{6C85FC65-EC8D-D5E8-4B37-D7D08D355E8D}"/>
              </a:ext>
            </a:extLst>
          </p:cNvPr>
          <p:cNvSpPr>
            <a:spLocks noGrp="1"/>
          </p:cNvSpPr>
          <p:nvPr>
            <p:ph type="title" idx="4294967295"/>
          </p:nvPr>
        </p:nvSpPr>
        <p:spPr>
          <a:xfrm>
            <a:off x="669727" y="-1138535"/>
            <a:ext cx="7804547" cy="1138535"/>
          </a:xfrm>
        </p:spPr>
        <p:txBody>
          <a:bodyPr lIns="50800" tIns="50800" rIns="50800" bIns="50800" anchor="b">
            <a:normAutofit/>
          </a:bodyPr>
          <a:lstStyle/>
          <a:p>
            <a:r>
              <a:rPr lang="en-US" dirty="0"/>
              <a:t>Pervasive Disparity</a:t>
            </a:r>
          </a:p>
        </p:txBody>
      </p:sp>
    </p:spTree>
    <p:extLst>
      <p:ext uri="{BB962C8B-B14F-4D97-AF65-F5344CB8AC3E}">
        <p14:creationId xmlns:p14="http://schemas.microsoft.com/office/powerpoint/2010/main" val="284065744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showing that 80/20 principle leads to: Mass production, marketing, communication &amp; waste&#10;Dominant value: popularity&#10;Constrained innovation&#10;Greater conformance&#10;Decreased flexibility, responsiveness, extensibility &amp; resilience &#10;">
            <a:extLst>
              <a:ext uri="{FF2B5EF4-FFF2-40B4-BE49-F238E27FC236}">
                <a16:creationId xmlns:a16="http://schemas.microsoft.com/office/drawing/2014/main" id="{BAE19A2E-DD1A-6A4D-BB4A-EF1C8194DD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65108" y="262250"/>
            <a:ext cx="5211178" cy="4797539"/>
          </a:xfrm>
          <a:prstGeom prst="rect">
            <a:avLst/>
          </a:prstGeom>
        </p:spPr>
      </p:pic>
      <p:sp>
        <p:nvSpPr>
          <p:cNvPr id="3" name="Title 2">
            <a:extLst>
              <a:ext uri="{FF2B5EF4-FFF2-40B4-BE49-F238E27FC236}">
                <a16:creationId xmlns:a16="http://schemas.microsoft.com/office/drawing/2014/main" id="{B8E5BCCB-B438-D895-3815-53469F183F05}"/>
              </a:ext>
            </a:extLst>
          </p:cNvPr>
          <p:cNvSpPr>
            <a:spLocks noGrp="1"/>
          </p:cNvSpPr>
          <p:nvPr>
            <p:ph type="title" idx="4294967295"/>
          </p:nvPr>
        </p:nvSpPr>
        <p:spPr>
          <a:xfrm>
            <a:off x="669727" y="-1138535"/>
            <a:ext cx="7804547" cy="1138535"/>
          </a:xfrm>
        </p:spPr>
        <p:txBody>
          <a:bodyPr lIns="50800" tIns="50800" rIns="50800" bIns="50800" anchor="b">
            <a:normAutofit/>
          </a:bodyPr>
          <a:lstStyle/>
          <a:p>
            <a:r>
              <a:rPr lang="en-US" dirty="0"/>
              <a:t>Bad for the Majority</a:t>
            </a:r>
          </a:p>
        </p:txBody>
      </p:sp>
    </p:spTree>
    <p:extLst>
      <p:ext uri="{BB962C8B-B14F-4D97-AF65-F5344CB8AC3E}">
        <p14:creationId xmlns:p14="http://schemas.microsoft.com/office/powerpoint/2010/main" val="269810377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76A5B-A0D3-48E4-D24B-8C60234C7BA2}"/>
              </a:ext>
            </a:extLst>
          </p:cNvPr>
          <p:cNvSpPr>
            <a:spLocks noGrp="1"/>
          </p:cNvSpPr>
          <p:nvPr>
            <p:ph type="title"/>
          </p:nvPr>
        </p:nvSpPr>
        <p:spPr/>
        <p:txBody>
          <a:bodyPr/>
          <a:lstStyle/>
          <a:p>
            <a:r>
              <a:rPr lang="en-US" dirty="0"/>
              <a:t>Reducing diversity, denying complexity</a:t>
            </a:r>
          </a:p>
        </p:txBody>
      </p:sp>
    </p:spTree>
    <p:extLst>
      <p:ext uri="{BB962C8B-B14F-4D97-AF65-F5344CB8AC3E}">
        <p14:creationId xmlns:p14="http://schemas.microsoft.com/office/powerpoint/2010/main" val="150030914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6A8B-0D80-38C7-4C94-DEA2EF027C20}"/>
              </a:ext>
            </a:extLst>
          </p:cNvPr>
          <p:cNvSpPr>
            <a:spLocks noGrp="1"/>
          </p:cNvSpPr>
          <p:nvPr>
            <p:ph type="title"/>
          </p:nvPr>
        </p:nvSpPr>
        <p:spPr/>
        <p:txBody>
          <a:bodyPr/>
          <a:lstStyle/>
          <a:p>
            <a:r>
              <a:rPr lang="en-US" dirty="0"/>
              <a:t>homogenizing toward a monoculture..</a:t>
            </a:r>
          </a:p>
        </p:txBody>
      </p:sp>
    </p:spTree>
    <p:extLst>
      <p:ext uri="{BB962C8B-B14F-4D97-AF65-F5344CB8AC3E}">
        <p14:creationId xmlns:p14="http://schemas.microsoft.com/office/powerpoint/2010/main" val="330354192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C0F6-8DE0-0148-94EE-1705905516BF}"/>
              </a:ext>
            </a:extLst>
          </p:cNvPr>
          <p:cNvSpPr>
            <a:spLocks noGrp="1"/>
          </p:cNvSpPr>
          <p:nvPr>
            <p:ph type="title"/>
          </p:nvPr>
        </p:nvSpPr>
        <p:spPr>
          <a:xfrm>
            <a:off x="423069" y="1578118"/>
            <a:ext cx="3971131" cy="661094"/>
          </a:xfrm>
        </p:spPr>
        <p:txBody>
          <a:bodyPr>
            <a:normAutofit fontScale="90000"/>
          </a:bodyPr>
          <a:lstStyle/>
          <a:p>
            <a:r>
              <a:rPr lang="en-US" dirty="0"/>
              <a:t>The prediction with the greatest probability</a:t>
            </a:r>
          </a:p>
        </p:txBody>
      </p:sp>
      <p:pic>
        <p:nvPicPr>
          <p:cNvPr id="3" name="Image" descr="Image">
            <a:extLst>
              <a:ext uri="{FF2B5EF4-FFF2-40B4-BE49-F238E27FC236}">
                <a16:creationId xmlns:a16="http://schemas.microsoft.com/office/drawing/2014/main" id="{98BE8584-0051-3A47-8DF5-ACCD4495B8E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872638" y="473565"/>
            <a:ext cx="3412032" cy="4720041"/>
          </a:xfrm>
          <a:prstGeom prst="rect">
            <a:avLst/>
          </a:prstGeom>
          <a:ln w="12700">
            <a:miter lim="400000"/>
          </a:ln>
        </p:spPr>
      </p:pic>
    </p:spTree>
    <p:extLst>
      <p:ext uri="{BB962C8B-B14F-4D97-AF65-F5344CB8AC3E}">
        <p14:creationId xmlns:p14="http://schemas.microsoft.com/office/powerpoint/2010/main" val="7879115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human starburst showing that designing with the edge means that the middle has room for change and growth. ">
            <a:extLst>
              <a:ext uri="{FF2B5EF4-FFF2-40B4-BE49-F238E27FC236}">
                <a16:creationId xmlns:a16="http://schemas.microsoft.com/office/drawing/2014/main" id="{3D5DB678-EC4C-9645-B827-E1C8EAAA72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9029" y="216154"/>
            <a:ext cx="4745943" cy="4711193"/>
          </a:xfrm>
          <a:prstGeom prst="rect">
            <a:avLst/>
          </a:prstGeom>
        </p:spPr>
      </p:pic>
      <p:sp>
        <p:nvSpPr>
          <p:cNvPr id="3" name="Title 2">
            <a:extLst>
              <a:ext uri="{FF2B5EF4-FFF2-40B4-BE49-F238E27FC236}">
                <a16:creationId xmlns:a16="http://schemas.microsoft.com/office/drawing/2014/main" id="{C58F7E79-A588-669F-A79D-C5D03D76628F}"/>
              </a:ext>
            </a:extLst>
          </p:cNvPr>
          <p:cNvSpPr>
            <a:spLocks noGrp="1"/>
          </p:cNvSpPr>
          <p:nvPr>
            <p:ph type="title" idx="4294967295"/>
          </p:nvPr>
        </p:nvSpPr>
        <p:spPr>
          <a:xfrm>
            <a:off x="669727" y="-1138535"/>
            <a:ext cx="7804547" cy="1138535"/>
          </a:xfrm>
        </p:spPr>
        <p:txBody>
          <a:bodyPr lIns="50800" tIns="50800" rIns="50800" bIns="50800" anchor="b">
            <a:normAutofit/>
          </a:bodyPr>
          <a:lstStyle/>
          <a:p>
            <a:r>
              <a:rPr lang="en-US" dirty="0"/>
              <a:t>Room for Change and Growth</a:t>
            </a:r>
          </a:p>
        </p:txBody>
      </p:sp>
    </p:spTree>
    <p:extLst>
      <p:ext uri="{BB962C8B-B14F-4D97-AF65-F5344CB8AC3E}">
        <p14:creationId xmlns:p14="http://schemas.microsoft.com/office/powerpoint/2010/main" val="46962567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3429-FB3D-50CA-773C-0E19011392B7}"/>
              </a:ext>
            </a:extLst>
          </p:cNvPr>
          <p:cNvSpPr>
            <a:spLocks noGrp="1"/>
          </p:cNvSpPr>
          <p:nvPr>
            <p:ph type="title"/>
          </p:nvPr>
        </p:nvSpPr>
        <p:spPr/>
        <p:txBody>
          <a:bodyPr/>
          <a:lstStyle/>
          <a:p>
            <a:r>
              <a:rPr lang="en-US" dirty="0"/>
              <a:t>disability &amp; technology</a:t>
            </a:r>
          </a:p>
        </p:txBody>
      </p:sp>
    </p:spTree>
    <p:extLst>
      <p:ext uri="{BB962C8B-B14F-4D97-AF65-F5344CB8AC3E}">
        <p14:creationId xmlns:p14="http://schemas.microsoft.com/office/powerpoint/2010/main" val="78745275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ata starburst showing that weak signals and innvation are at the edge.">
            <a:extLst>
              <a:ext uri="{FF2B5EF4-FFF2-40B4-BE49-F238E27FC236}">
                <a16:creationId xmlns:a16="http://schemas.microsoft.com/office/drawing/2014/main" id="{4C07077D-6833-354B-8B11-52C55BE1FB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3474" y="200713"/>
            <a:ext cx="4777053" cy="4742074"/>
          </a:xfrm>
          <a:prstGeom prst="rect">
            <a:avLst/>
          </a:prstGeom>
        </p:spPr>
      </p:pic>
      <p:sp>
        <p:nvSpPr>
          <p:cNvPr id="2" name="Title 1">
            <a:extLst>
              <a:ext uri="{FF2B5EF4-FFF2-40B4-BE49-F238E27FC236}">
                <a16:creationId xmlns:a16="http://schemas.microsoft.com/office/drawing/2014/main" id="{67FE7A3E-A25E-7F85-18D0-017274AB28C2}"/>
              </a:ext>
            </a:extLst>
          </p:cNvPr>
          <p:cNvSpPr>
            <a:spLocks noGrp="1"/>
          </p:cNvSpPr>
          <p:nvPr>
            <p:ph type="title" idx="4294967295"/>
          </p:nvPr>
        </p:nvSpPr>
        <p:spPr>
          <a:xfrm>
            <a:off x="669727" y="-1138535"/>
            <a:ext cx="7804547" cy="1138535"/>
          </a:xfrm>
        </p:spPr>
        <p:txBody>
          <a:bodyPr lIns="50800" tIns="50800" rIns="50800" bIns="50800" anchor="b">
            <a:normAutofit/>
          </a:bodyPr>
          <a:lstStyle/>
          <a:p>
            <a:r>
              <a:rPr lang="en-US" dirty="0"/>
              <a:t>Innovation and Weak Signals</a:t>
            </a:r>
          </a:p>
        </p:txBody>
      </p:sp>
    </p:spTree>
    <p:extLst>
      <p:ext uri="{BB962C8B-B14F-4D97-AF65-F5344CB8AC3E}">
        <p14:creationId xmlns:p14="http://schemas.microsoft.com/office/powerpoint/2010/main" val="397258364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4C30-CEE8-A8A5-0899-C43BB06CA37C}"/>
              </a:ext>
            </a:extLst>
          </p:cNvPr>
          <p:cNvSpPr>
            <a:spLocks noGrp="1"/>
          </p:cNvSpPr>
          <p:nvPr>
            <p:ph type="title"/>
          </p:nvPr>
        </p:nvSpPr>
        <p:spPr>
          <a:xfrm>
            <a:off x="669727" y="133945"/>
            <a:ext cx="8011135" cy="1138535"/>
          </a:xfrm>
        </p:spPr>
        <p:txBody>
          <a:bodyPr>
            <a:normAutofit fontScale="90000"/>
          </a:bodyPr>
          <a:lstStyle/>
          <a:p>
            <a:r>
              <a:rPr lang="en-US" dirty="0"/>
              <a:t>Assumptions of Pervasively Deployed AI Hiring Tools</a:t>
            </a:r>
          </a:p>
        </p:txBody>
      </p:sp>
      <p:sp>
        <p:nvSpPr>
          <p:cNvPr id="3" name="Text Placeholder 2">
            <a:extLst>
              <a:ext uri="{FF2B5EF4-FFF2-40B4-BE49-F238E27FC236}">
                <a16:creationId xmlns:a16="http://schemas.microsoft.com/office/drawing/2014/main" id="{475D87E1-5497-C425-84A0-BF7E939F036B}"/>
              </a:ext>
            </a:extLst>
          </p:cNvPr>
          <p:cNvSpPr>
            <a:spLocks noGrp="1"/>
          </p:cNvSpPr>
          <p:nvPr>
            <p:ph type="body" idx="1"/>
          </p:nvPr>
        </p:nvSpPr>
        <p:spPr>
          <a:xfrm>
            <a:off x="669727" y="1710046"/>
            <a:ext cx="7804547" cy="2971341"/>
          </a:xfrm>
        </p:spPr>
        <p:txBody>
          <a:bodyPr/>
          <a:lstStyle/>
          <a:p>
            <a:r>
              <a:rPr lang="en-US" sz="2400" dirty="0"/>
              <a:t>Past success equals future success</a:t>
            </a:r>
          </a:p>
          <a:p>
            <a:r>
              <a:rPr lang="en-US" sz="2400" dirty="0"/>
              <a:t>Optimizing data characteristics associated with past successes increases future successes</a:t>
            </a:r>
          </a:p>
          <a:p>
            <a:r>
              <a:rPr lang="en-US" sz="2400" dirty="0"/>
              <a:t>The data characteristics that determine success need not be specified or known to the operators of the AI</a:t>
            </a:r>
          </a:p>
        </p:txBody>
      </p:sp>
    </p:spTree>
    <p:extLst>
      <p:ext uri="{BB962C8B-B14F-4D97-AF65-F5344CB8AC3E}">
        <p14:creationId xmlns:p14="http://schemas.microsoft.com/office/powerpoint/2010/main" val="362774821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C41B-A403-1259-8373-2BFE11FC2A2A}"/>
              </a:ext>
            </a:extLst>
          </p:cNvPr>
          <p:cNvSpPr>
            <a:spLocks noGrp="1"/>
          </p:cNvSpPr>
          <p:nvPr>
            <p:ph type="title"/>
          </p:nvPr>
        </p:nvSpPr>
        <p:spPr/>
        <p:txBody>
          <a:bodyPr/>
          <a:lstStyle/>
          <a:p>
            <a:r>
              <a:rPr lang="en-US" dirty="0"/>
              <a:t>AI in Employment</a:t>
            </a:r>
          </a:p>
        </p:txBody>
      </p:sp>
      <p:sp>
        <p:nvSpPr>
          <p:cNvPr id="3" name="Text Placeholder 2">
            <a:extLst>
              <a:ext uri="{FF2B5EF4-FFF2-40B4-BE49-F238E27FC236}">
                <a16:creationId xmlns:a16="http://schemas.microsoft.com/office/drawing/2014/main" id="{6DE4BDA5-8184-FC9C-FE06-EBFF8117F8B2}"/>
              </a:ext>
            </a:extLst>
          </p:cNvPr>
          <p:cNvSpPr>
            <a:spLocks noGrp="1"/>
          </p:cNvSpPr>
          <p:nvPr>
            <p:ph type="body" idx="1"/>
          </p:nvPr>
        </p:nvSpPr>
        <p:spPr/>
        <p:txBody>
          <a:bodyPr/>
          <a:lstStyle/>
          <a:p>
            <a:pPr>
              <a:spcBef>
                <a:spcPts val="1615"/>
              </a:spcBef>
            </a:pPr>
            <a:r>
              <a:rPr lang="en-US" dirty="0"/>
              <a:t>Recruiting announcements</a:t>
            </a:r>
          </a:p>
          <a:p>
            <a:pPr>
              <a:spcBef>
                <a:spcPts val="1615"/>
              </a:spcBef>
            </a:pPr>
            <a:r>
              <a:rPr lang="en-US" dirty="0"/>
              <a:t>Application Filtering</a:t>
            </a:r>
          </a:p>
          <a:p>
            <a:pPr>
              <a:spcBef>
                <a:spcPts val="1615"/>
              </a:spcBef>
            </a:pPr>
            <a:r>
              <a:rPr lang="en-US" dirty="0"/>
              <a:t>Interviews and assessment</a:t>
            </a:r>
          </a:p>
          <a:p>
            <a:pPr>
              <a:spcBef>
                <a:spcPts val="1615"/>
              </a:spcBef>
            </a:pPr>
            <a:r>
              <a:rPr lang="en-US" dirty="0"/>
              <a:t>Productivity monitors and surveillance </a:t>
            </a:r>
          </a:p>
          <a:p>
            <a:pPr>
              <a:spcBef>
                <a:spcPts val="1615"/>
              </a:spcBef>
            </a:pPr>
            <a:r>
              <a:rPr lang="en-US" dirty="0"/>
              <a:t>Promotion or disciplinary actions</a:t>
            </a:r>
          </a:p>
        </p:txBody>
      </p:sp>
    </p:spTree>
    <p:extLst>
      <p:ext uri="{BB962C8B-B14F-4D97-AF65-F5344CB8AC3E}">
        <p14:creationId xmlns:p14="http://schemas.microsoft.com/office/powerpoint/2010/main" val="106917986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6A79-17B8-BD95-6527-8E9EAD6D7F28}"/>
              </a:ext>
            </a:extLst>
          </p:cNvPr>
          <p:cNvSpPr>
            <a:spLocks noGrp="1"/>
          </p:cNvSpPr>
          <p:nvPr>
            <p:ph type="title"/>
          </p:nvPr>
        </p:nvSpPr>
        <p:spPr/>
        <p:txBody>
          <a:bodyPr>
            <a:normAutofit fontScale="90000"/>
          </a:bodyPr>
          <a:lstStyle/>
          <a:p>
            <a:r>
              <a:rPr lang="en-US" dirty="0"/>
              <a:t>Bias toward optimal pattern </a:t>
            </a:r>
            <a:br>
              <a:rPr lang="en-US" dirty="0"/>
            </a:br>
            <a:r>
              <a:rPr lang="en-US" dirty="0"/>
              <a:t>=</a:t>
            </a:r>
            <a:br>
              <a:rPr lang="en-US" dirty="0"/>
            </a:br>
            <a:r>
              <a:rPr lang="en-US" dirty="0"/>
              <a:t>Bias against difference</a:t>
            </a:r>
            <a:br>
              <a:rPr lang="en-US" dirty="0"/>
            </a:br>
            <a:endParaRPr lang="en-US" dirty="0"/>
          </a:p>
        </p:txBody>
      </p:sp>
    </p:spTree>
    <p:extLst>
      <p:ext uri="{BB962C8B-B14F-4D97-AF65-F5344CB8AC3E}">
        <p14:creationId xmlns:p14="http://schemas.microsoft.com/office/powerpoint/2010/main" val="248100212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016E-CE6A-3F58-8483-695EA26DBE9D}"/>
              </a:ext>
            </a:extLst>
          </p:cNvPr>
          <p:cNvSpPr>
            <a:spLocks noGrp="1"/>
          </p:cNvSpPr>
          <p:nvPr>
            <p:ph type="title"/>
          </p:nvPr>
        </p:nvSpPr>
        <p:spPr/>
        <p:txBody>
          <a:bodyPr>
            <a:normAutofit fontScale="90000"/>
          </a:bodyPr>
          <a:lstStyle/>
          <a:p>
            <a:r>
              <a:rPr lang="en-US" dirty="0"/>
              <a:t>AI getting better or more accurate </a:t>
            </a:r>
            <a:br>
              <a:rPr lang="en-US" dirty="0"/>
            </a:br>
            <a:r>
              <a:rPr lang="en-US" dirty="0"/>
              <a:t>=</a:t>
            </a:r>
            <a:br>
              <a:rPr lang="en-US" dirty="0"/>
            </a:br>
            <a:r>
              <a:rPr lang="en-US" dirty="0"/>
              <a:t>getting more discriminatory</a:t>
            </a:r>
          </a:p>
        </p:txBody>
      </p:sp>
    </p:spTree>
    <p:extLst>
      <p:ext uri="{BB962C8B-B14F-4D97-AF65-F5344CB8AC3E}">
        <p14:creationId xmlns:p14="http://schemas.microsoft.com/office/powerpoint/2010/main" val="315439926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8AB5-41BB-0331-904A-7C3C9193BECA}"/>
              </a:ext>
            </a:extLst>
          </p:cNvPr>
          <p:cNvSpPr>
            <a:spLocks noGrp="1"/>
          </p:cNvSpPr>
          <p:nvPr>
            <p:ph type="title"/>
          </p:nvPr>
        </p:nvSpPr>
        <p:spPr/>
        <p:txBody>
          <a:bodyPr/>
          <a:lstStyle/>
          <a:p>
            <a:r>
              <a:rPr lang="en-US" dirty="0"/>
              <a:t>Pervasive….</a:t>
            </a:r>
          </a:p>
        </p:txBody>
      </p:sp>
      <p:sp>
        <p:nvSpPr>
          <p:cNvPr id="3" name="Text Placeholder 2">
            <a:extLst>
              <a:ext uri="{FF2B5EF4-FFF2-40B4-BE49-F238E27FC236}">
                <a16:creationId xmlns:a16="http://schemas.microsoft.com/office/drawing/2014/main" id="{E95043D3-527D-FCB1-05AA-F27A1389A0B0}"/>
              </a:ext>
            </a:extLst>
          </p:cNvPr>
          <p:cNvSpPr>
            <a:spLocks noGrp="1"/>
          </p:cNvSpPr>
          <p:nvPr>
            <p:ph type="body" idx="1"/>
          </p:nvPr>
        </p:nvSpPr>
        <p:spPr/>
        <p:txBody>
          <a:bodyPr/>
          <a:lstStyle/>
          <a:p>
            <a:pPr>
              <a:spcBef>
                <a:spcPts val="600"/>
              </a:spcBef>
            </a:pPr>
            <a:r>
              <a:rPr lang="en-US" dirty="0"/>
              <a:t>Employment</a:t>
            </a:r>
          </a:p>
          <a:p>
            <a:pPr>
              <a:spcBef>
                <a:spcPts val="600"/>
              </a:spcBef>
            </a:pPr>
            <a:r>
              <a:rPr lang="en-US" dirty="0"/>
              <a:t>Academic admissions</a:t>
            </a:r>
          </a:p>
          <a:p>
            <a:pPr>
              <a:spcBef>
                <a:spcPts val="600"/>
              </a:spcBef>
            </a:pPr>
            <a:r>
              <a:rPr lang="en-US" dirty="0"/>
              <a:t>Medical calculators &amp; triage tools</a:t>
            </a:r>
          </a:p>
          <a:p>
            <a:pPr>
              <a:spcBef>
                <a:spcPts val="600"/>
              </a:spcBef>
            </a:pPr>
            <a:r>
              <a:rPr lang="en-US" dirty="0"/>
              <a:t>Policing and parole</a:t>
            </a:r>
          </a:p>
          <a:p>
            <a:pPr>
              <a:spcBef>
                <a:spcPts val="600"/>
              </a:spcBef>
            </a:pPr>
            <a:r>
              <a:rPr lang="en-US" dirty="0"/>
              <a:t>Immigration &amp; refugee adjudication</a:t>
            </a:r>
          </a:p>
          <a:p>
            <a:pPr>
              <a:spcBef>
                <a:spcPts val="600"/>
              </a:spcBef>
            </a:pPr>
            <a:r>
              <a:rPr lang="en-US" dirty="0"/>
              <a:t>Tax auditors….loans, mortgages…security flagging</a:t>
            </a:r>
          </a:p>
        </p:txBody>
      </p:sp>
    </p:spTree>
    <p:extLst>
      <p:ext uri="{BB962C8B-B14F-4D97-AF65-F5344CB8AC3E}">
        <p14:creationId xmlns:p14="http://schemas.microsoft.com/office/powerpoint/2010/main" val="308704261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65D67-B552-5183-6D26-292AA798D612}"/>
              </a:ext>
            </a:extLst>
          </p:cNvPr>
          <p:cNvSpPr>
            <a:spLocks noGrp="1"/>
          </p:cNvSpPr>
          <p:nvPr>
            <p:ph type="title"/>
          </p:nvPr>
        </p:nvSpPr>
        <p:spPr/>
        <p:txBody>
          <a:bodyPr/>
          <a:lstStyle/>
          <a:p>
            <a:r>
              <a:rPr lang="en-US" dirty="0"/>
              <a:t>Community level..</a:t>
            </a:r>
          </a:p>
        </p:txBody>
      </p:sp>
      <p:sp>
        <p:nvSpPr>
          <p:cNvPr id="3" name="Text Placeholder 2">
            <a:extLst>
              <a:ext uri="{FF2B5EF4-FFF2-40B4-BE49-F238E27FC236}">
                <a16:creationId xmlns:a16="http://schemas.microsoft.com/office/drawing/2014/main" id="{43C04A47-2CD1-20E9-E8F3-C65C404C17A3}"/>
              </a:ext>
            </a:extLst>
          </p:cNvPr>
          <p:cNvSpPr>
            <a:spLocks noGrp="1"/>
          </p:cNvSpPr>
          <p:nvPr>
            <p:ph type="body" idx="1"/>
          </p:nvPr>
        </p:nvSpPr>
        <p:spPr/>
        <p:txBody>
          <a:bodyPr/>
          <a:lstStyle/>
          <a:p>
            <a:r>
              <a:rPr lang="en-US" dirty="0"/>
              <a:t>Evidence based government investment</a:t>
            </a:r>
          </a:p>
          <a:p>
            <a:r>
              <a:rPr lang="en-US" dirty="0"/>
              <a:t>Political platform</a:t>
            </a:r>
          </a:p>
          <a:p>
            <a:r>
              <a:rPr lang="en-US" dirty="0"/>
              <a:t>Public health decisions</a:t>
            </a:r>
          </a:p>
          <a:p>
            <a:r>
              <a:rPr lang="en-US" dirty="0"/>
              <a:t>Urban planning</a:t>
            </a:r>
          </a:p>
          <a:p>
            <a:r>
              <a:rPr lang="en-US" dirty="0"/>
              <a:t>Emergency preparedness, security measures…</a:t>
            </a:r>
          </a:p>
        </p:txBody>
      </p:sp>
    </p:spTree>
    <p:extLst>
      <p:ext uri="{BB962C8B-B14F-4D97-AF65-F5344CB8AC3E}">
        <p14:creationId xmlns:p14="http://schemas.microsoft.com/office/powerpoint/2010/main" val="164826958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EF1B-87A8-3B69-23F5-1167176C3C10}"/>
              </a:ext>
            </a:extLst>
          </p:cNvPr>
          <p:cNvSpPr>
            <a:spLocks noGrp="1"/>
          </p:cNvSpPr>
          <p:nvPr>
            <p:ph type="title"/>
          </p:nvPr>
        </p:nvSpPr>
        <p:spPr/>
        <p:txBody>
          <a:bodyPr/>
          <a:lstStyle/>
          <a:p>
            <a:r>
              <a:rPr lang="en-US" dirty="0"/>
              <a:t>Cumulative impact…</a:t>
            </a:r>
          </a:p>
        </p:txBody>
      </p:sp>
      <p:sp>
        <p:nvSpPr>
          <p:cNvPr id="3" name="Text Placeholder 2">
            <a:extLst>
              <a:ext uri="{FF2B5EF4-FFF2-40B4-BE49-F238E27FC236}">
                <a16:creationId xmlns:a16="http://schemas.microsoft.com/office/drawing/2014/main" id="{84B8F764-0FEA-5808-F89E-01E11AE9F8E7}"/>
              </a:ext>
            </a:extLst>
          </p:cNvPr>
          <p:cNvSpPr>
            <a:spLocks noGrp="1"/>
          </p:cNvSpPr>
          <p:nvPr>
            <p:ph type="body" idx="1"/>
          </p:nvPr>
        </p:nvSpPr>
        <p:spPr>
          <a:xfrm>
            <a:off x="669728" y="1366242"/>
            <a:ext cx="4757296" cy="3315146"/>
          </a:xfrm>
        </p:spPr>
        <p:txBody>
          <a:bodyPr/>
          <a:lstStyle/>
          <a:p>
            <a:r>
              <a:rPr lang="en-US" dirty="0"/>
              <a:t>News coverage</a:t>
            </a:r>
          </a:p>
          <a:p>
            <a:r>
              <a:rPr lang="en-US" dirty="0"/>
              <a:t>Products marketed</a:t>
            </a:r>
          </a:p>
          <a:p>
            <a:r>
              <a:rPr lang="en-US" dirty="0"/>
              <a:t>GPS routes</a:t>
            </a:r>
          </a:p>
          <a:p>
            <a:r>
              <a:rPr lang="en-US" dirty="0"/>
              <a:t>Supply chain priority</a:t>
            </a:r>
          </a:p>
          <a:p>
            <a:r>
              <a:rPr lang="en-US" dirty="0"/>
              <a:t>Design features selected….</a:t>
            </a:r>
          </a:p>
        </p:txBody>
      </p:sp>
    </p:spTree>
    <p:extLst>
      <p:ext uri="{BB962C8B-B14F-4D97-AF65-F5344CB8AC3E}">
        <p14:creationId xmlns:p14="http://schemas.microsoft.com/office/powerpoint/2010/main" val="301735946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0187-8FB7-CA7B-B0D3-FE1536FEA51A}"/>
              </a:ext>
            </a:extLst>
          </p:cNvPr>
          <p:cNvSpPr>
            <a:spLocks noGrp="1"/>
          </p:cNvSpPr>
          <p:nvPr>
            <p:ph type="title"/>
          </p:nvPr>
        </p:nvSpPr>
        <p:spPr/>
        <p:txBody>
          <a:bodyPr/>
          <a:lstStyle/>
          <a:p>
            <a:r>
              <a:rPr lang="en-US" dirty="0"/>
              <a:t>Bad, unfair, inaccurate decisions</a:t>
            </a:r>
          </a:p>
        </p:txBody>
      </p:sp>
    </p:spTree>
    <p:extLst>
      <p:ext uri="{BB962C8B-B14F-4D97-AF65-F5344CB8AC3E}">
        <p14:creationId xmlns:p14="http://schemas.microsoft.com/office/powerpoint/2010/main" val="19019471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5974-5168-DF1E-9AC9-3551B9808C3A}"/>
              </a:ext>
            </a:extLst>
          </p:cNvPr>
          <p:cNvSpPr>
            <a:spLocks noGrp="1"/>
          </p:cNvSpPr>
          <p:nvPr>
            <p:ph type="title"/>
          </p:nvPr>
        </p:nvSpPr>
        <p:spPr/>
        <p:txBody>
          <a:bodyPr/>
          <a:lstStyle/>
          <a:p>
            <a:r>
              <a:rPr lang="en-US" dirty="0"/>
              <a:t>Subject to false flagging in suspicion systems</a:t>
            </a:r>
          </a:p>
        </p:txBody>
      </p:sp>
    </p:spTree>
    <p:extLst>
      <p:ext uri="{BB962C8B-B14F-4D97-AF65-F5344CB8AC3E}">
        <p14:creationId xmlns:p14="http://schemas.microsoft.com/office/powerpoint/2010/main" val="415254543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154F-0224-EC58-925F-0BBD71049989}"/>
              </a:ext>
            </a:extLst>
          </p:cNvPr>
          <p:cNvSpPr>
            <a:spLocks noGrp="1"/>
          </p:cNvSpPr>
          <p:nvPr>
            <p:ph type="title"/>
          </p:nvPr>
        </p:nvSpPr>
        <p:spPr/>
        <p:txBody>
          <a:bodyPr>
            <a:normAutofit fontScale="90000"/>
          </a:bodyPr>
          <a:lstStyle/>
          <a:p>
            <a:r>
              <a:rPr lang="en-US" dirty="0"/>
              <a:t>“for most people, technology makes things </a:t>
            </a:r>
            <a:r>
              <a:rPr lang="en-US" b="1" dirty="0"/>
              <a:t>convenient</a:t>
            </a:r>
            <a:r>
              <a:rPr lang="en-US" dirty="0"/>
              <a:t>, </a:t>
            </a:r>
            <a:br>
              <a:rPr lang="en-US" dirty="0"/>
            </a:br>
            <a:br>
              <a:rPr lang="en-US" dirty="0"/>
            </a:br>
            <a:r>
              <a:rPr lang="en-US" dirty="0"/>
              <a:t>if you have a disability, technology makes things </a:t>
            </a:r>
            <a:r>
              <a:rPr lang="en-US" b="1" dirty="0"/>
              <a:t>possible</a:t>
            </a:r>
            <a:r>
              <a:rPr lang="en-US" dirty="0"/>
              <a:t>.” </a:t>
            </a:r>
          </a:p>
        </p:txBody>
      </p:sp>
    </p:spTree>
    <p:extLst>
      <p:ext uri="{BB962C8B-B14F-4D97-AF65-F5344CB8AC3E}">
        <p14:creationId xmlns:p14="http://schemas.microsoft.com/office/powerpoint/2010/main" val="3120531628"/>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B2E9E-891A-A64E-1BED-C0E458A5FB23}"/>
              </a:ext>
            </a:extLst>
          </p:cNvPr>
          <p:cNvSpPr>
            <a:spLocks noGrp="1"/>
          </p:cNvSpPr>
          <p:nvPr>
            <p:ph type="title"/>
          </p:nvPr>
        </p:nvSpPr>
        <p:spPr/>
        <p:txBody>
          <a:bodyPr/>
          <a:lstStyle/>
          <a:p>
            <a:r>
              <a:rPr lang="en-US" dirty="0"/>
              <a:t>Harm and incident databases</a:t>
            </a:r>
          </a:p>
        </p:txBody>
      </p:sp>
      <p:sp>
        <p:nvSpPr>
          <p:cNvPr id="3" name="Text Placeholder 2">
            <a:extLst>
              <a:ext uri="{FF2B5EF4-FFF2-40B4-BE49-F238E27FC236}">
                <a16:creationId xmlns:a16="http://schemas.microsoft.com/office/drawing/2014/main" id="{6E4AE6BD-2C8D-C33F-A9DA-629B9BB4F549}"/>
              </a:ext>
            </a:extLst>
          </p:cNvPr>
          <p:cNvSpPr>
            <a:spLocks noGrp="1"/>
          </p:cNvSpPr>
          <p:nvPr>
            <p:ph type="body" idx="1"/>
          </p:nvPr>
        </p:nvSpPr>
        <p:spPr>
          <a:xfrm>
            <a:off x="669726" y="1272480"/>
            <a:ext cx="7804547" cy="3315146"/>
          </a:xfrm>
        </p:spPr>
        <p:txBody>
          <a:bodyPr/>
          <a:lstStyle/>
          <a:p>
            <a:r>
              <a:rPr lang="en-US" sz="2400" dirty="0"/>
              <a:t>Disproportionate reports related to disability</a:t>
            </a:r>
          </a:p>
          <a:p>
            <a:r>
              <a:rPr lang="en-US" sz="2400" dirty="0"/>
              <a:t>Examples: parents with disabilities falsely flagged as unfit, false positive tax audits, false positive security flagging, excluded from optima filtering in employment and education, biased credit and asset rating, unfairly denied mortgage and loans, unfairly high insurance rates, </a:t>
            </a:r>
            <a:r>
              <a:rPr lang="en-US" sz="2400" dirty="0" err="1"/>
              <a:t>depriortization</a:t>
            </a:r>
            <a:r>
              <a:rPr lang="en-US" sz="2400" dirty="0"/>
              <a:t> of relevant information, iatrogenic death and illness…</a:t>
            </a:r>
          </a:p>
        </p:txBody>
      </p:sp>
    </p:spTree>
    <p:extLst>
      <p:ext uri="{BB962C8B-B14F-4D97-AF65-F5344CB8AC3E}">
        <p14:creationId xmlns:p14="http://schemas.microsoft.com/office/powerpoint/2010/main" val="103307463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50EE-10BA-614A-BBA5-A4064028D186}"/>
              </a:ext>
            </a:extLst>
          </p:cNvPr>
          <p:cNvSpPr>
            <a:spLocks noGrp="1"/>
          </p:cNvSpPr>
          <p:nvPr>
            <p:ph type="title"/>
          </p:nvPr>
        </p:nvSpPr>
        <p:spPr/>
        <p:txBody>
          <a:bodyPr/>
          <a:lstStyle/>
          <a:p>
            <a:r>
              <a:rPr lang="en-US" dirty="0"/>
              <a:t>Privacy protections don’t work</a:t>
            </a:r>
          </a:p>
        </p:txBody>
      </p:sp>
      <p:sp>
        <p:nvSpPr>
          <p:cNvPr id="3" name="Text Placeholder 2">
            <a:extLst>
              <a:ext uri="{FF2B5EF4-FFF2-40B4-BE49-F238E27FC236}">
                <a16:creationId xmlns:a16="http://schemas.microsoft.com/office/drawing/2014/main" id="{76BB94AF-5C87-334D-8264-F27EA512505E}"/>
              </a:ext>
            </a:extLst>
          </p:cNvPr>
          <p:cNvSpPr>
            <a:spLocks noGrp="1"/>
          </p:cNvSpPr>
          <p:nvPr>
            <p:ph type="body" idx="1"/>
          </p:nvPr>
        </p:nvSpPr>
        <p:spPr/>
        <p:txBody>
          <a:bodyPr/>
          <a:lstStyle/>
          <a:p>
            <a:r>
              <a:rPr lang="en-US" dirty="0"/>
              <a:t>Privacy bartered for essential services</a:t>
            </a:r>
          </a:p>
          <a:p>
            <a:r>
              <a:rPr lang="en-US" dirty="0"/>
              <a:t>Privacy protections don’t work</a:t>
            </a:r>
          </a:p>
          <a:p>
            <a:r>
              <a:rPr lang="en-US" dirty="0"/>
              <a:t>Privacy protections eliminate helpful data</a:t>
            </a:r>
          </a:p>
          <a:p>
            <a:r>
              <a:rPr lang="en-US" dirty="0"/>
              <a:t>Recovery from data abuse &amp; misuse absent</a:t>
            </a:r>
          </a:p>
          <a:p>
            <a:pPr marL="0" indent="0">
              <a:buNone/>
            </a:pPr>
            <a:endParaRPr lang="en-US" dirty="0"/>
          </a:p>
        </p:txBody>
      </p:sp>
      <p:pic>
        <p:nvPicPr>
          <p:cNvPr id="4" name="Picture 3" descr="A picture of penguins with one that is very unique in colour and shape.">
            <a:extLst>
              <a:ext uri="{FF2B5EF4-FFF2-40B4-BE49-F238E27FC236}">
                <a16:creationId xmlns:a16="http://schemas.microsoft.com/office/drawing/2014/main" id="{DF968690-39AF-86DF-0AE5-0088F55EBCBC}"/>
              </a:ext>
            </a:extLst>
          </p:cNvPr>
          <p:cNvPicPr>
            <a:picLocks noChangeAspect="1"/>
          </p:cNvPicPr>
          <p:nvPr/>
        </p:nvPicPr>
        <p:blipFill>
          <a:blip r:embed="rId3"/>
          <a:stretch>
            <a:fillRect/>
          </a:stretch>
        </p:blipFill>
        <p:spPr>
          <a:xfrm>
            <a:off x="7118007" y="1756967"/>
            <a:ext cx="1792007" cy="1008004"/>
          </a:xfrm>
          <a:prstGeom prst="rect">
            <a:avLst/>
          </a:prstGeom>
        </p:spPr>
      </p:pic>
    </p:spTree>
    <p:extLst>
      <p:ext uri="{BB962C8B-B14F-4D97-AF65-F5344CB8AC3E}">
        <p14:creationId xmlns:p14="http://schemas.microsoft.com/office/powerpoint/2010/main" val="800871636"/>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880F-0DBF-0614-1E83-AEF3294B275B}"/>
              </a:ext>
            </a:extLst>
          </p:cNvPr>
          <p:cNvSpPr>
            <a:spLocks noGrp="1"/>
          </p:cNvSpPr>
          <p:nvPr>
            <p:ph type="title"/>
          </p:nvPr>
        </p:nvSpPr>
        <p:spPr>
          <a:xfrm>
            <a:off x="600075" y="1701106"/>
            <a:ext cx="8129588" cy="1741289"/>
          </a:xfrm>
        </p:spPr>
        <p:txBody>
          <a:bodyPr>
            <a:normAutofit fontScale="90000"/>
          </a:bodyPr>
          <a:lstStyle/>
          <a:p>
            <a:r>
              <a:rPr lang="en-US" dirty="0"/>
              <a:t>Statistical reasoning </a:t>
            </a:r>
            <a:br>
              <a:rPr lang="en-US" dirty="0"/>
            </a:br>
            <a:r>
              <a:rPr lang="en-US" dirty="0"/>
              <a:t>as the means of making decisions </a:t>
            </a:r>
            <a:br>
              <a:rPr lang="en-US" dirty="0"/>
            </a:br>
            <a:r>
              <a:rPr lang="en-US" dirty="0"/>
              <a:t>does harm</a:t>
            </a:r>
          </a:p>
        </p:txBody>
      </p:sp>
    </p:spTree>
    <p:extLst>
      <p:ext uri="{BB962C8B-B14F-4D97-AF65-F5344CB8AC3E}">
        <p14:creationId xmlns:p14="http://schemas.microsoft.com/office/powerpoint/2010/main" val="27128855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7487-ED31-738A-628E-253E63B31ABC}"/>
              </a:ext>
            </a:extLst>
          </p:cNvPr>
          <p:cNvSpPr>
            <a:spLocks noGrp="1"/>
          </p:cNvSpPr>
          <p:nvPr>
            <p:ph type="title"/>
          </p:nvPr>
        </p:nvSpPr>
        <p:spPr>
          <a:xfrm>
            <a:off x="328613" y="1701106"/>
            <a:ext cx="8815387" cy="1741289"/>
          </a:xfrm>
        </p:spPr>
        <p:txBody>
          <a:bodyPr>
            <a:normAutofit fontScale="90000"/>
          </a:bodyPr>
          <a:lstStyle/>
          <a:p>
            <a:r>
              <a:rPr lang="en-US" dirty="0"/>
              <a:t>Assuming that what we know about the majority applies to the minority does harm</a:t>
            </a:r>
          </a:p>
        </p:txBody>
      </p:sp>
    </p:spTree>
    <p:extLst>
      <p:ext uri="{BB962C8B-B14F-4D97-AF65-F5344CB8AC3E}">
        <p14:creationId xmlns:p14="http://schemas.microsoft.com/office/powerpoint/2010/main" val="1426877464"/>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F616B-3D85-CFC9-3114-4E4D5A21607A}"/>
              </a:ext>
            </a:extLst>
          </p:cNvPr>
          <p:cNvSpPr>
            <a:spLocks noGrp="1"/>
          </p:cNvSpPr>
          <p:nvPr>
            <p:ph type="title"/>
          </p:nvPr>
        </p:nvSpPr>
        <p:spPr/>
        <p:txBody>
          <a:bodyPr/>
          <a:lstStyle/>
          <a:p>
            <a:r>
              <a:rPr lang="en-US" dirty="0"/>
              <a:t>More than…</a:t>
            </a:r>
          </a:p>
        </p:txBody>
      </p:sp>
      <p:sp>
        <p:nvSpPr>
          <p:cNvPr id="3" name="Text Placeholder 2">
            <a:extLst>
              <a:ext uri="{FF2B5EF4-FFF2-40B4-BE49-F238E27FC236}">
                <a16:creationId xmlns:a16="http://schemas.microsoft.com/office/drawing/2014/main" id="{4275E64F-584A-B508-4015-46B2090F8A47}"/>
              </a:ext>
            </a:extLst>
          </p:cNvPr>
          <p:cNvSpPr>
            <a:spLocks noGrp="1"/>
          </p:cNvSpPr>
          <p:nvPr>
            <p:ph type="body" idx="1"/>
          </p:nvPr>
        </p:nvSpPr>
        <p:spPr/>
        <p:txBody>
          <a:bodyPr/>
          <a:lstStyle/>
          <a:p>
            <a:r>
              <a:rPr lang="en-US" dirty="0"/>
              <a:t>Addressing data gaps</a:t>
            </a:r>
          </a:p>
          <a:p>
            <a:r>
              <a:rPr lang="en-US" dirty="0"/>
              <a:t>Removing human bias from algorithms</a:t>
            </a:r>
          </a:p>
          <a:p>
            <a:r>
              <a:rPr lang="en-US" dirty="0"/>
              <a:t>Removing stereotypes from labels and proxies</a:t>
            </a:r>
          </a:p>
        </p:txBody>
      </p:sp>
    </p:spTree>
    <p:extLst>
      <p:ext uri="{BB962C8B-B14F-4D97-AF65-F5344CB8AC3E}">
        <p14:creationId xmlns:p14="http://schemas.microsoft.com/office/powerpoint/2010/main" val="1089557069"/>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2B702-EC3C-BD28-6257-2A6517E76242}"/>
              </a:ext>
            </a:extLst>
          </p:cNvPr>
          <p:cNvSpPr>
            <a:spLocks noGrp="1"/>
          </p:cNvSpPr>
          <p:nvPr>
            <p:ph type="title"/>
          </p:nvPr>
        </p:nvSpPr>
        <p:spPr/>
        <p:txBody>
          <a:bodyPr>
            <a:normAutofit fontScale="90000"/>
          </a:bodyPr>
          <a:lstStyle/>
          <a:p>
            <a:r>
              <a:rPr lang="en-US" dirty="0"/>
              <a:t>Statistical Discrimination in AI Ethics Measures</a:t>
            </a:r>
          </a:p>
        </p:txBody>
      </p:sp>
      <p:sp>
        <p:nvSpPr>
          <p:cNvPr id="3" name="Text Placeholder 2">
            <a:extLst>
              <a:ext uri="{FF2B5EF4-FFF2-40B4-BE49-F238E27FC236}">
                <a16:creationId xmlns:a16="http://schemas.microsoft.com/office/drawing/2014/main" id="{C3B43682-D4CB-CCCF-F07E-76761B326CB7}"/>
              </a:ext>
            </a:extLst>
          </p:cNvPr>
          <p:cNvSpPr>
            <a:spLocks noGrp="1"/>
          </p:cNvSpPr>
          <p:nvPr>
            <p:ph type="body" idx="1"/>
          </p:nvPr>
        </p:nvSpPr>
        <p:spPr/>
        <p:txBody>
          <a:bodyPr/>
          <a:lstStyle/>
          <a:p>
            <a:r>
              <a:rPr lang="en-US" dirty="0"/>
              <a:t>Insignificant when determining metrics and thresholds</a:t>
            </a:r>
          </a:p>
          <a:p>
            <a:r>
              <a:rPr lang="en-US" dirty="0"/>
              <a:t>Invisible or insignificant in error testing (Rich Caruana)</a:t>
            </a:r>
          </a:p>
          <a:p>
            <a:pPr marL="0" indent="0">
              <a:buNone/>
            </a:pPr>
            <a:endParaRPr lang="en-US" dirty="0"/>
          </a:p>
        </p:txBody>
      </p:sp>
    </p:spTree>
    <p:extLst>
      <p:ext uri="{BB962C8B-B14F-4D97-AF65-F5344CB8AC3E}">
        <p14:creationId xmlns:p14="http://schemas.microsoft.com/office/powerpoint/2010/main" val="1126799285"/>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AAA8E-3FC5-0F4E-8AF7-2C9D723E9D51}"/>
              </a:ext>
            </a:extLst>
          </p:cNvPr>
          <p:cNvSpPr>
            <a:spLocks noGrp="1"/>
          </p:cNvSpPr>
          <p:nvPr>
            <p:ph type="title"/>
          </p:nvPr>
        </p:nvSpPr>
        <p:spPr/>
        <p:txBody>
          <a:bodyPr/>
          <a:lstStyle/>
          <a:p>
            <a:r>
              <a:rPr lang="en-US" dirty="0"/>
              <a:t>AI ethics auditing tools</a:t>
            </a:r>
          </a:p>
        </p:txBody>
      </p:sp>
      <p:sp>
        <p:nvSpPr>
          <p:cNvPr id="3" name="Text Placeholder 2">
            <a:extLst>
              <a:ext uri="{FF2B5EF4-FFF2-40B4-BE49-F238E27FC236}">
                <a16:creationId xmlns:a16="http://schemas.microsoft.com/office/drawing/2014/main" id="{B1863317-E6BD-AB4E-8532-5FD6A856AAA2}"/>
              </a:ext>
            </a:extLst>
          </p:cNvPr>
          <p:cNvSpPr>
            <a:spLocks noGrp="1"/>
          </p:cNvSpPr>
          <p:nvPr>
            <p:ph type="body" idx="1"/>
          </p:nvPr>
        </p:nvSpPr>
        <p:spPr>
          <a:xfrm>
            <a:off x="669728" y="1366242"/>
            <a:ext cx="6188272" cy="3315146"/>
          </a:xfrm>
        </p:spPr>
        <p:txBody>
          <a:bodyPr/>
          <a:lstStyle/>
          <a:p>
            <a:r>
              <a:rPr lang="en-US" dirty="0"/>
              <a:t>Cluster analysis &amp; comparison</a:t>
            </a:r>
          </a:p>
          <a:p>
            <a:r>
              <a:rPr lang="en-US" dirty="0"/>
              <a:t>No disability data cluster</a:t>
            </a:r>
          </a:p>
          <a:p>
            <a:r>
              <a:rPr lang="en-US" dirty="0"/>
              <a:t>Don’t detect bias against outliers or small minorities</a:t>
            </a:r>
          </a:p>
          <a:p>
            <a:r>
              <a:rPr lang="en-US" dirty="0"/>
              <a:t>“Falling through cracks and stranded at edges” of bounded clusters</a:t>
            </a:r>
          </a:p>
        </p:txBody>
      </p:sp>
      <p:pic>
        <p:nvPicPr>
          <p:cNvPr id="6" name="Picture 4" descr="The multivariate scatterplot or starburst bounded groupings or clustered marked off. ">
            <a:extLst>
              <a:ext uri="{FF2B5EF4-FFF2-40B4-BE49-F238E27FC236}">
                <a16:creationId xmlns:a16="http://schemas.microsoft.com/office/drawing/2014/main" id="{40321741-9F5C-7747-8877-56CE3FBC0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5659" y="1096340"/>
            <a:ext cx="2082210" cy="2020362"/>
          </a:xfrm>
          <a:prstGeom prst="rect">
            <a:avLst/>
          </a:prstGeom>
          <a:ln w="12700">
            <a:miter lim="400000"/>
          </a:ln>
        </p:spPr>
      </p:pic>
      <p:pic>
        <p:nvPicPr>
          <p:cNvPr id="5" name="Picture 2" descr="A picture of an individual stranded at the edges. ">
            <a:extLst>
              <a:ext uri="{FF2B5EF4-FFF2-40B4-BE49-F238E27FC236}">
                <a16:creationId xmlns:a16="http://schemas.microsoft.com/office/drawing/2014/main" id="{3A780900-62DF-0042-B2A8-85D433B51D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35619" y="2908642"/>
            <a:ext cx="2082211" cy="1170455"/>
          </a:xfrm>
          <a:prstGeom prst="rect">
            <a:avLst/>
          </a:prstGeom>
          <a:ln w="12700">
            <a:miter lim="400000"/>
          </a:ln>
        </p:spPr>
      </p:pic>
    </p:spTree>
    <p:extLst>
      <p:ext uri="{BB962C8B-B14F-4D97-AF65-F5344CB8AC3E}">
        <p14:creationId xmlns:p14="http://schemas.microsoft.com/office/powerpoint/2010/main" val="3763032379"/>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2CECD-6D98-1451-3549-63EB132CA8B3}"/>
              </a:ext>
            </a:extLst>
          </p:cNvPr>
          <p:cNvSpPr>
            <a:spLocks noGrp="1"/>
          </p:cNvSpPr>
          <p:nvPr>
            <p:ph type="title"/>
          </p:nvPr>
        </p:nvSpPr>
        <p:spPr/>
        <p:txBody>
          <a:bodyPr/>
          <a:lstStyle/>
          <a:p>
            <a:r>
              <a:rPr lang="en-US" dirty="0"/>
              <a:t>Invisible in a risk-benefit framework</a:t>
            </a:r>
          </a:p>
        </p:txBody>
      </p:sp>
    </p:spTree>
    <p:extLst>
      <p:ext uri="{BB962C8B-B14F-4D97-AF65-F5344CB8AC3E}">
        <p14:creationId xmlns:p14="http://schemas.microsoft.com/office/powerpoint/2010/main" val="177915271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9CB56-8CB4-76D8-E4E4-F04801432CBC}"/>
              </a:ext>
            </a:extLst>
          </p:cNvPr>
          <p:cNvSpPr>
            <a:spLocks noGrp="1"/>
          </p:cNvSpPr>
          <p:nvPr>
            <p:ph type="title"/>
          </p:nvPr>
        </p:nvSpPr>
        <p:spPr/>
        <p:txBody>
          <a:bodyPr/>
          <a:lstStyle/>
          <a:p>
            <a:r>
              <a:rPr lang="en-US" dirty="0"/>
              <a:t>“an anomaly”</a:t>
            </a:r>
            <a:br>
              <a:rPr lang="en-US" dirty="0"/>
            </a:br>
            <a:r>
              <a:rPr lang="en-US" dirty="0"/>
              <a:t>“merely an anecdote” </a:t>
            </a:r>
          </a:p>
        </p:txBody>
      </p:sp>
    </p:spTree>
    <p:extLst>
      <p:ext uri="{BB962C8B-B14F-4D97-AF65-F5344CB8AC3E}">
        <p14:creationId xmlns:p14="http://schemas.microsoft.com/office/powerpoint/2010/main" val="973319306"/>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8FA98-C584-763D-6EC1-2140F04CB7F9}"/>
              </a:ext>
            </a:extLst>
          </p:cNvPr>
          <p:cNvSpPr>
            <a:spLocks noGrp="1"/>
          </p:cNvSpPr>
          <p:nvPr>
            <p:ph type="title"/>
          </p:nvPr>
        </p:nvSpPr>
        <p:spPr/>
        <p:txBody>
          <a:bodyPr/>
          <a:lstStyle/>
          <a:p>
            <a:r>
              <a:rPr lang="en-US" dirty="0"/>
              <a:t>Opportunity to re-think..</a:t>
            </a:r>
          </a:p>
        </p:txBody>
      </p:sp>
    </p:spTree>
    <p:extLst>
      <p:ext uri="{BB962C8B-B14F-4D97-AF65-F5344CB8AC3E}">
        <p14:creationId xmlns:p14="http://schemas.microsoft.com/office/powerpoint/2010/main" val="411042688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76DF7-FB66-4BDA-250B-A409414B89D0}"/>
              </a:ext>
            </a:extLst>
          </p:cNvPr>
          <p:cNvSpPr>
            <a:spLocks noGrp="1"/>
          </p:cNvSpPr>
          <p:nvPr>
            <p:ph type="title"/>
          </p:nvPr>
        </p:nvSpPr>
        <p:spPr/>
        <p:txBody>
          <a:bodyPr>
            <a:normAutofit fontScale="90000"/>
          </a:bodyPr>
          <a:lstStyle/>
          <a:p>
            <a:pPr algn="l"/>
            <a:r>
              <a:rPr lang="en-US" dirty="0"/>
              <a:t>To speak, read, write, learn,</a:t>
            </a:r>
            <a:br>
              <a:rPr lang="en-US" dirty="0"/>
            </a:br>
            <a:r>
              <a:rPr lang="en-US" dirty="0"/>
              <a:t>effect the world, </a:t>
            </a:r>
            <a:br>
              <a:rPr lang="en-US" dirty="0"/>
            </a:br>
            <a:r>
              <a:rPr lang="en-US" dirty="0"/>
              <a:t>navigate the world, </a:t>
            </a:r>
            <a:br>
              <a:rPr lang="en-US" dirty="0"/>
            </a:br>
            <a:r>
              <a:rPr lang="en-US" dirty="0"/>
              <a:t>eat, </a:t>
            </a:r>
            <a:br>
              <a:rPr lang="en-US" dirty="0"/>
            </a:br>
            <a:r>
              <a:rPr lang="en-US" dirty="0"/>
              <a:t>express love, </a:t>
            </a:r>
            <a:br>
              <a:rPr lang="en-US" dirty="0"/>
            </a:br>
            <a:r>
              <a:rPr lang="en-US" dirty="0"/>
              <a:t>remember, plan, </a:t>
            </a:r>
            <a:br>
              <a:rPr lang="en-US" dirty="0"/>
            </a:br>
            <a:r>
              <a:rPr lang="en-US" dirty="0"/>
              <a:t>breathe, ….live</a:t>
            </a:r>
          </a:p>
        </p:txBody>
      </p:sp>
    </p:spTree>
    <p:extLst>
      <p:ext uri="{BB962C8B-B14F-4D97-AF65-F5344CB8AC3E}">
        <p14:creationId xmlns:p14="http://schemas.microsoft.com/office/powerpoint/2010/main" val="1380791122"/>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09AE5-ABD3-ECDD-53E8-393D50198A73}"/>
              </a:ext>
            </a:extLst>
          </p:cNvPr>
          <p:cNvSpPr>
            <a:spLocks noGrp="1"/>
          </p:cNvSpPr>
          <p:nvPr>
            <p:ph type="title"/>
          </p:nvPr>
        </p:nvSpPr>
        <p:spPr/>
        <p:txBody>
          <a:bodyPr>
            <a:normAutofit fontScale="90000"/>
          </a:bodyPr>
          <a:lstStyle/>
          <a:p>
            <a:r>
              <a:rPr lang="en-US" dirty="0"/>
              <a:t>Re-thinking Human Resource Processes</a:t>
            </a:r>
          </a:p>
        </p:txBody>
      </p:sp>
      <p:sp>
        <p:nvSpPr>
          <p:cNvPr id="3" name="Text Placeholder 2">
            <a:extLst>
              <a:ext uri="{FF2B5EF4-FFF2-40B4-BE49-F238E27FC236}">
                <a16:creationId xmlns:a16="http://schemas.microsoft.com/office/drawing/2014/main" id="{F1C95CB6-91DF-E0C6-F3C3-FA5DADE747D9}"/>
              </a:ext>
            </a:extLst>
          </p:cNvPr>
          <p:cNvSpPr>
            <a:spLocks noGrp="1"/>
          </p:cNvSpPr>
          <p:nvPr>
            <p:ph type="body" idx="1"/>
          </p:nvPr>
        </p:nvSpPr>
        <p:spPr/>
        <p:txBody>
          <a:bodyPr/>
          <a:lstStyle/>
          <a:p>
            <a:r>
              <a:rPr lang="en-US" dirty="0"/>
              <a:t>Diversifying perspectives</a:t>
            </a:r>
          </a:p>
          <a:p>
            <a:r>
              <a:rPr lang="en-US" dirty="0"/>
              <a:t>Investing in human potential</a:t>
            </a:r>
          </a:p>
          <a:p>
            <a:r>
              <a:rPr lang="en-US" dirty="0"/>
              <a:t>Adaptable roles rather than replaceable workers</a:t>
            </a:r>
          </a:p>
        </p:txBody>
      </p:sp>
    </p:spTree>
    <p:extLst>
      <p:ext uri="{BB962C8B-B14F-4D97-AF65-F5344CB8AC3E}">
        <p14:creationId xmlns:p14="http://schemas.microsoft.com/office/powerpoint/2010/main" val="3871565960"/>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7E9B-7158-FD5E-2E76-3E7B83E65121}"/>
              </a:ext>
            </a:extLst>
          </p:cNvPr>
          <p:cNvSpPr>
            <a:spLocks noGrp="1"/>
          </p:cNvSpPr>
          <p:nvPr>
            <p:ph type="title"/>
          </p:nvPr>
        </p:nvSpPr>
        <p:spPr/>
        <p:txBody>
          <a:bodyPr/>
          <a:lstStyle/>
          <a:p>
            <a:r>
              <a:rPr lang="en-US" dirty="0"/>
              <a:t>How are we addressing trustworthy AI?</a:t>
            </a:r>
          </a:p>
        </p:txBody>
      </p:sp>
    </p:spTree>
    <p:extLst>
      <p:ext uri="{BB962C8B-B14F-4D97-AF65-F5344CB8AC3E}">
        <p14:creationId xmlns:p14="http://schemas.microsoft.com/office/powerpoint/2010/main" val="79723406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9A01-436C-4E48-9820-DB5E71AB0411}"/>
              </a:ext>
            </a:extLst>
          </p:cNvPr>
          <p:cNvSpPr>
            <a:spLocks noGrp="1"/>
          </p:cNvSpPr>
          <p:nvPr>
            <p:ph type="title"/>
          </p:nvPr>
        </p:nvSpPr>
        <p:spPr/>
        <p:txBody>
          <a:bodyPr/>
          <a:lstStyle/>
          <a:p>
            <a:r>
              <a:rPr lang="en-US" dirty="0"/>
              <a:t>Flipping the perspective</a:t>
            </a:r>
          </a:p>
        </p:txBody>
      </p:sp>
      <p:sp>
        <p:nvSpPr>
          <p:cNvPr id="3" name="Text Placeholder 2">
            <a:extLst>
              <a:ext uri="{FF2B5EF4-FFF2-40B4-BE49-F238E27FC236}">
                <a16:creationId xmlns:a16="http://schemas.microsoft.com/office/drawing/2014/main" id="{5C56BA39-984E-6348-B171-DE0DC80CCB21}"/>
              </a:ext>
            </a:extLst>
          </p:cNvPr>
          <p:cNvSpPr>
            <a:spLocks noGrp="1"/>
          </p:cNvSpPr>
          <p:nvPr>
            <p:ph type="body" idx="1"/>
          </p:nvPr>
        </p:nvSpPr>
        <p:spPr>
          <a:xfrm>
            <a:off x="669729" y="1366243"/>
            <a:ext cx="3677420" cy="3315146"/>
          </a:xfrm>
        </p:spPr>
        <p:txBody>
          <a:bodyPr/>
          <a:lstStyle/>
          <a:p>
            <a:r>
              <a:rPr lang="en-US" dirty="0"/>
              <a:t>Focus on the novel and unique</a:t>
            </a:r>
          </a:p>
          <a:p>
            <a:r>
              <a:rPr lang="en-US" dirty="0"/>
              <a:t>Inverting the metrics</a:t>
            </a:r>
          </a:p>
          <a:p>
            <a:r>
              <a:rPr lang="en-US" dirty="0"/>
              <a:t>Addressing the needs at the edge</a:t>
            </a:r>
          </a:p>
          <a:p>
            <a:pPr marL="0" indent="0">
              <a:buNone/>
            </a:pPr>
            <a:endParaRPr lang="en-US" dirty="0"/>
          </a:p>
        </p:txBody>
      </p:sp>
      <p:pic>
        <p:nvPicPr>
          <p:cNvPr id="4" name="Picture 3" descr="A colourful word cloud with some enlarged words ">
            <a:extLst>
              <a:ext uri="{FF2B5EF4-FFF2-40B4-BE49-F238E27FC236}">
                <a16:creationId xmlns:a16="http://schemas.microsoft.com/office/drawing/2014/main" id="{F42145FE-540B-1843-93FD-13A67424455B}"/>
              </a:ext>
            </a:extLst>
          </p:cNvPr>
          <p:cNvPicPr>
            <a:picLocks noChangeAspect="1"/>
          </p:cNvPicPr>
          <p:nvPr/>
        </p:nvPicPr>
        <p:blipFill>
          <a:blip r:embed="rId3"/>
          <a:stretch>
            <a:fillRect/>
          </a:stretch>
        </p:blipFill>
        <p:spPr>
          <a:xfrm>
            <a:off x="5051940" y="1670533"/>
            <a:ext cx="3551329" cy="2241900"/>
          </a:xfrm>
          <a:prstGeom prst="rect">
            <a:avLst/>
          </a:prstGeom>
        </p:spPr>
      </p:pic>
    </p:spTree>
    <p:extLst>
      <p:ext uri="{BB962C8B-B14F-4D97-AF65-F5344CB8AC3E}">
        <p14:creationId xmlns:p14="http://schemas.microsoft.com/office/powerpoint/2010/main" val="2190082362"/>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6C076-E71B-B24D-8C0E-28474B48C08E}"/>
              </a:ext>
            </a:extLst>
          </p:cNvPr>
          <p:cNvSpPr>
            <a:spLocks noGrp="1"/>
          </p:cNvSpPr>
          <p:nvPr>
            <p:ph type="title"/>
          </p:nvPr>
        </p:nvSpPr>
        <p:spPr/>
        <p:txBody>
          <a:bodyPr/>
          <a:lstStyle/>
          <a:p>
            <a:r>
              <a:rPr lang="en-US" dirty="0"/>
              <a:t>“Trust meter”</a:t>
            </a:r>
          </a:p>
        </p:txBody>
      </p:sp>
      <p:sp>
        <p:nvSpPr>
          <p:cNvPr id="3" name="Text Placeholder 2">
            <a:extLst>
              <a:ext uri="{FF2B5EF4-FFF2-40B4-BE49-F238E27FC236}">
                <a16:creationId xmlns:a16="http://schemas.microsoft.com/office/drawing/2014/main" id="{6A491725-2DE1-3B4F-9F23-AEF285CF9B6C}"/>
              </a:ext>
            </a:extLst>
          </p:cNvPr>
          <p:cNvSpPr>
            <a:spLocks noGrp="1"/>
          </p:cNvSpPr>
          <p:nvPr>
            <p:ph type="body" idx="1"/>
          </p:nvPr>
        </p:nvSpPr>
        <p:spPr>
          <a:xfrm>
            <a:off x="669728" y="1366243"/>
            <a:ext cx="3572489" cy="3315146"/>
          </a:xfrm>
        </p:spPr>
        <p:txBody>
          <a:bodyPr/>
          <a:lstStyle/>
          <a:p>
            <a:r>
              <a:rPr lang="en-US" dirty="0"/>
              <a:t>Suitability of decision system to instance before you</a:t>
            </a:r>
          </a:p>
          <a:p>
            <a:r>
              <a:rPr lang="en-US" dirty="0"/>
              <a:t>“Dataset nutrition label” or equivalent</a:t>
            </a:r>
          </a:p>
        </p:txBody>
      </p:sp>
      <p:pic>
        <p:nvPicPr>
          <p:cNvPr id="1026" name="Picture 2" descr="A picture of a dataset fact sheet showing graphs regarding the data sources.">
            <a:extLst>
              <a:ext uri="{FF2B5EF4-FFF2-40B4-BE49-F238E27FC236}">
                <a16:creationId xmlns:a16="http://schemas.microsoft.com/office/drawing/2014/main" id="{D55F261F-B91D-DB4A-B6AC-8075DB099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119" y="1643878"/>
            <a:ext cx="4516313" cy="2759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791399"/>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lawnmower of justice”"/>
          <p:cNvSpPr txBox="1">
            <a:spLocks noGrp="1"/>
          </p:cNvSpPr>
          <p:nvPr>
            <p:ph type="title"/>
          </p:nvPr>
        </p:nvSpPr>
        <p:spPr>
          <a:xfrm>
            <a:off x="1053605" y="445936"/>
            <a:ext cx="7358063" cy="1390081"/>
          </a:xfrm>
          <a:prstGeom prst="rect">
            <a:avLst/>
          </a:prstGeom>
        </p:spPr>
        <p:txBody>
          <a:bodyPr/>
          <a:lstStyle/>
          <a:p>
            <a:r>
              <a:t>“lawnmower of justice”</a:t>
            </a:r>
          </a:p>
        </p:txBody>
      </p:sp>
      <p:pic>
        <p:nvPicPr>
          <p:cNvPr id="273" name="Image" descr="A graphic representation of the &quot;lawnmower of justice&quot; learning model showing a lawnmower moving down the centre of a three dimensional Gaussian curve.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2495" y="1680519"/>
            <a:ext cx="4509008" cy="3219856"/>
          </a:xfrm>
          <a:prstGeom prst="rect">
            <a:avLst/>
          </a:prstGeom>
          <a:ln w="12700">
            <a:miter lim="400000"/>
          </a:ln>
        </p:spPr>
      </p:pic>
    </p:spTree>
    <p:extLst>
      <p:ext uri="{BB962C8B-B14F-4D97-AF65-F5344CB8AC3E}">
        <p14:creationId xmlns:p14="http://schemas.microsoft.com/office/powerpoint/2010/main" val="39228404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A3E74-8D35-A7FF-9F1D-C1E81B92A2E0}"/>
              </a:ext>
            </a:extLst>
          </p:cNvPr>
          <p:cNvSpPr>
            <a:spLocks noGrp="1"/>
          </p:cNvSpPr>
          <p:nvPr>
            <p:ph type="title"/>
          </p:nvPr>
        </p:nvSpPr>
        <p:spPr/>
        <p:txBody>
          <a:bodyPr>
            <a:normAutofit fontScale="90000"/>
          </a:bodyPr>
          <a:lstStyle/>
          <a:p>
            <a:r>
              <a:rPr lang="en-US" dirty="0"/>
              <a:t>The “how would you do it differently” project</a:t>
            </a:r>
          </a:p>
        </p:txBody>
      </p:sp>
      <p:sp>
        <p:nvSpPr>
          <p:cNvPr id="3" name="Text Placeholder 2">
            <a:extLst>
              <a:ext uri="{FF2B5EF4-FFF2-40B4-BE49-F238E27FC236}">
                <a16:creationId xmlns:a16="http://schemas.microsoft.com/office/drawing/2014/main" id="{A8E8686C-11BD-4D0A-8663-B74B98C56B56}"/>
              </a:ext>
            </a:extLst>
          </p:cNvPr>
          <p:cNvSpPr>
            <a:spLocks noGrp="1"/>
          </p:cNvSpPr>
          <p:nvPr>
            <p:ph type="body" idx="1"/>
          </p:nvPr>
        </p:nvSpPr>
        <p:spPr/>
        <p:txBody>
          <a:bodyPr/>
          <a:lstStyle/>
          <a:p>
            <a:r>
              <a:rPr lang="en-US" dirty="0"/>
              <a:t>Chat bots for people that need them the most</a:t>
            </a:r>
          </a:p>
          <a:p>
            <a:r>
              <a:rPr lang="en-US" dirty="0"/>
              <a:t>Bottom-up, community driven</a:t>
            </a:r>
          </a:p>
          <a:p>
            <a:r>
              <a:rPr lang="en-US" dirty="0"/>
              <a:t>One-size-fits-one design</a:t>
            </a:r>
          </a:p>
        </p:txBody>
      </p:sp>
    </p:spTree>
    <p:extLst>
      <p:ext uri="{BB962C8B-B14F-4D97-AF65-F5344CB8AC3E}">
        <p14:creationId xmlns:p14="http://schemas.microsoft.com/office/powerpoint/2010/main" val="3608837000"/>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16F47-50D6-0BB7-B1B4-2C7E66B166D2}"/>
              </a:ext>
            </a:extLst>
          </p:cNvPr>
          <p:cNvSpPr>
            <a:spLocks noGrp="1"/>
          </p:cNvSpPr>
          <p:nvPr>
            <p:ph type="title"/>
          </p:nvPr>
        </p:nvSpPr>
        <p:spPr>
          <a:xfrm>
            <a:off x="892968" y="394820"/>
            <a:ext cx="7358063" cy="1741289"/>
          </a:xfrm>
        </p:spPr>
        <p:txBody>
          <a:bodyPr/>
          <a:lstStyle/>
          <a:p>
            <a:r>
              <a:rPr lang="en-US" dirty="0"/>
              <a:t>Baby Bliss Bot</a:t>
            </a:r>
          </a:p>
        </p:txBody>
      </p:sp>
      <p:pic>
        <p:nvPicPr>
          <p:cNvPr id="3" name="Picture 2" descr="A set of Bliss symbols with english labels &quot;baby, Blissymbol writing (for) world, plan digital software, ability self independent.&quot;">
            <a:extLst>
              <a:ext uri="{FF2B5EF4-FFF2-40B4-BE49-F238E27FC236}">
                <a16:creationId xmlns:a16="http://schemas.microsoft.com/office/drawing/2014/main" id="{0FB7CFAD-9E10-66EC-91C1-87D03BAC8524}"/>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83000" contrast="100000"/>
                    </a14:imgEffect>
                  </a14:imgLayer>
                </a14:imgProps>
              </a:ext>
            </a:extLst>
          </a:blip>
          <a:stretch>
            <a:fillRect/>
          </a:stretch>
        </p:blipFill>
        <p:spPr>
          <a:xfrm>
            <a:off x="1591232" y="2369684"/>
            <a:ext cx="5700156" cy="2042913"/>
          </a:xfrm>
          <a:prstGeom prst="rect">
            <a:avLst/>
          </a:prstGeom>
          <a:solidFill>
            <a:schemeClr val="accent1">
              <a:lumMod val="20000"/>
              <a:lumOff val="80000"/>
              <a:alpha val="0"/>
            </a:schemeClr>
          </a:solidFill>
        </p:spPr>
      </p:pic>
    </p:spTree>
    <p:extLst>
      <p:ext uri="{BB962C8B-B14F-4D97-AF65-F5344CB8AC3E}">
        <p14:creationId xmlns:p14="http://schemas.microsoft.com/office/powerpoint/2010/main" val="3872218987"/>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Baby Bliss Bot conversation diagram between an AAC user on the left and a non-familiar communication counterpart on the right. The communication is assisted and catalyzed through the Baby Bliss Bot companion in the centre, which integrates cloud-based large language models to provide the option to autocomplete sentences and assist in developing a personalized archive.">
            <a:extLst>
              <a:ext uri="{FF2B5EF4-FFF2-40B4-BE49-F238E27FC236}">
                <a16:creationId xmlns:a16="http://schemas.microsoft.com/office/drawing/2014/main" id="{BFCB7A5B-391D-636B-1252-7D2D3445F91F}"/>
              </a:ext>
            </a:extLst>
          </p:cNvPr>
          <p:cNvPicPr>
            <a:picLocks noChangeAspect="1"/>
          </p:cNvPicPr>
          <p:nvPr/>
        </p:nvPicPr>
        <p:blipFill>
          <a:blip r:embed="rId2"/>
          <a:stretch>
            <a:fillRect/>
          </a:stretch>
        </p:blipFill>
        <p:spPr>
          <a:xfrm>
            <a:off x="1255036" y="0"/>
            <a:ext cx="6633928" cy="5170967"/>
          </a:xfrm>
          <a:prstGeom prst="rect">
            <a:avLst/>
          </a:prstGeom>
        </p:spPr>
      </p:pic>
      <p:sp>
        <p:nvSpPr>
          <p:cNvPr id="3" name="Title 2">
            <a:extLst>
              <a:ext uri="{FF2B5EF4-FFF2-40B4-BE49-F238E27FC236}">
                <a16:creationId xmlns:a16="http://schemas.microsoft.com/office/drawing/2014/main" id="{ACC9F7A1-8DB0-B8C0-1255-538FD71C0B3F}"/>
              </a:ext>
            </a:extLst>
          </p:cNvPr>
          <p:cNvSpPr>
            <a:spLocks noGrp="1"/>
          </p:cNvSpPr>
          <p:nvPr>
            <p:ph type="title" idx="4294967295"/>
          </p:nvPr>
        </p:nvSpPr>
        <p:spPr>
          <a:xfrm>
            <a:off x="669727" y="-1138535"/>
            <a:ext cx="7804547" cy="1138535"/>
          </a:xfrm>
        </p:spPr>
        <p:txBody>
          <a:bodyPr lIns="50800" tIns="50800" rIns="50800" bIns="50800" anchor="b">
            <a:normAutofit/>
          </a:bodyPr>
          <a:lstStyle/>
          <a:p>
            <a:r>
              <a:rPr lang="en-US" dirty="0"/>
              <a:t>Bliss Companion</a:t>
            </a:r>
          </a:p>
        </p:txBody>
      </p:sp>
    </p:spTree>
    <p:extLst>
      <p:ext uri="{BB962C8B-B14F-4D97-AF65-F5344CB8AC3E}">
        <p14:creationId xmlns:p14="http://schemas.microsoft.com/office/powerpoint/2010/main" val="1902994333"/>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4875-F93E-2889-A3F1-F7B3B7C557D2}"/>
              </a:ext>
            </a:extLst>
          </p:cNvPr>
          <p:cNvSpPr>
            <a:spLocks noGrp="1"/>
          </p:cNvSpPr>
          <p:nvPr>
            <p:ph type="title"/>
          </p:nvPr>
        </p:nvSpPr>
        <p:spPr/>
        <p:txBody>
          <a:bodyPr/>
          <a:lstStyle/>
          <a:p>
            <a:r>
              <a:rPr lang="en-US" dirty="0"/>
              <a:t>Mad Escapes from the grid</a:t>
            </a:r>
          </a:p>
        </p:txBody>
      </p:sp>
      <p:sp>
        <p:nvSpPr>
          <p:cNvPr id="3" name="Text Placeholder 2">
            <a:extLst>
              <a:ext uri="{FF2B5EF4-FFF2-40B4-BE49-F238E27FC236}">
                <a16:creationId xmlns:a16="http://schemas.microsoft.com/office/drawing/2014/main" id="{48C00BE9-71BD-E6E4-43EB-A1C33735D7A7}"/>
              </a:ext>
            </a:extLst>
          </p:cNvPr>
          <p:cNvSpPr>
            <a:spLocks noGrp="1"/>
          </p:cNvSpPr>
          <p:nvPr>
            <p:ph type="body" idx="1"/>
          </p:nvPr>
        </p:nvSpPr>
        <p:spPr>
          <a:xfrm>
            <a:off x="669728" y="1366242"/>
            <a:ext cx="6014102" cy="3315146"/>
          </a:xfrm>
        </p:spPr>
        <p:txBody>
          <a:bodyPr/>
          <a:lstStyle/>
          <a:p>
            <a:r>
              <a:rPr lang="en-US" dirty="0"/>
              <a:t>Technology adapting to the human rather than the human adapting to the technology</a:t>
            </a:r>
          </a:p>
          <a:p>
            <a:r>
              <a:rPr lang="en-US" dirty="0"/>
              <a:t>Optimizing layout, navigation, selection and correction</a:t>
            </a:r>
          </a:p>
          <a:p>
            <a:r>
              <a:rPr lang="en-US" dirty="0"/>
              <a:t>Leveraging all available voluntary movements</a:t>
            </a:r>
          </a:p>
        </p:txBody>
      </p:sp>
    </p:spTree>
    <p:extLst>
      <p:ext uri="{BB962C8B-B14F-4D97-AF65-F5344CB8AC3E}">
        <p14:creationId xmlns:p14="http://schemas.microsoft.com/office/powerpoint/2010/main" val="968618051"/>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462AA-73B2-D870-7C62-A2441B44C5CD}"/>
              </a:ext>
            </a:extLst>
          </p:cNvPr>
          <p:cNvSpPr>
            <a:spLocks noGrp="1"/>
          </p:cNvSpPr>
          <p:nvPr>
            <p:ph type="title"/>
          </p:nvPr>
        </p:nvSpPr>
        <p:spPr/>
        <p:txBody>
          <a:bodyPr>
            <a:normAutofit fontScale="90000"/>
          </a:bodyPr>
          <a:lstStyle/>
          <a:p>
            <a:r>
              <a:rPr lang="en-US" dirty="0"/>
              <a:t>Accessible and Equitable AI Standard</a:t>
            </a:r>
            <a:br>
              <a:rPr lang="en-US" dirty="0"/>
            </a:br>
            <a:r>
              <a:rPr lang="en-US" dirty="0"/>
              <a:t>for the </a:t>
            </a:r>
            <a:br>
              <a:rPr lang="en-US" dirty="0"/>
            </a:br>
            <a:r>
              <a:rPr lang="en-US" dirty="0"/>
              <a:t>Accessible Canada Act</a:t>
            </a:r>
          </a:p>
        </p:txBody>
      </p:sp>
    </p:spTree>
    <p:extLst>
      <p:ext uri="{BB962C8B-B14F-4D97-AF65-F5344CB8AC3E}">
        <p14:creationId xmlns:p14="http://schemas.microsoft.com/office/powerpoint/2010/main" val="123601253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9B9E6-A817-432F-FBA3-BD92875F233D}"/>
              </a:ext>
            </a:extLst>
          </p:cNvPr>
          <p:cNvSpPr>
            <a:spLocks noGrp="1"/>
          </p:cNvSpPr>
          <p:nvPr>
            <p:ph type="title"/>
          </p:nvPr>
        </p:nvSpPr>
        <p:spPr>
          <a:xfrm>
            <a:off x="892968" y="1480670"/>
            <a:ext cx="7358063" cy="1741289"/>
          </a:xfrm>
        </p:spPr>
        <p:txBody>
          <a:bodyPr>
            <a:normAutofit fontScale="90000"/>
          </a:bodyPr>
          <a:lstStyle/>
          <a:p>
            <a:r>
              <a:rPr lang="en-US" dirty="0"/>
              <a:t>If you have a disability the opportunities and risks are at the extremes</a:t>
            </a:r>
          </a:p>
        </p:txBody>
      </p:sp>
    </p:spTree>
    <p:extLst>
      <p:ext uri="{BB962C8B-B14F-4D97-AF65-F5344CB8AC3E}">
        <p14:creationId xmlns:p14="http://schemas.microsoft.com/office/powerpoint/2010/main" val="117245199"/>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5072E-86FB-9F6B-92F9-AF3BF12B9E8B}"/>
              </a:ext>
            </a:extLst>
          </p:cNvPr>
          <p:cNvSpPr>
            <a:spLocks noGrp="1"/>
          </p:cNvSpPr>
          <p:nvPr>
            <p:ph type="title"/>
          </p:nvPr>
        </p:nvSpPr>
        <p:spPr/>
        <p:txBody>
          <a:bodyPr/>
          <a:lstStyle/>
          <a:p>
            <a:r>
              <a:rPr lang="en-US" dirty="0"/>
              <a:t>Specific to Disability</a:t>
            </a:r>
          </a:p>
        </p:txBody>
      </p:sp>
      <p:sp>
        <p:nvSpPr>
          <p:cNvPr id="3" name="Text Placeholder 2">
            <a:extLst>
              <a:ext uri="{FF2B5EF4-FFF2-40B4-BE49-F238E27FC236}">
                <a16:creationId xmlns:a16="http://schemas.microsoft.com/office/drawing/2014/main" id="{7DDC02B1-AE34-BE08-EC92-CC5F78DD4E6D}"/>
              </a:ext>
            </a:extLst>
          </p:cNvPr>
          <p:cNvSpPr>
            <a:spLocks noGrp="1"/>
          </p:cNvSpPr>
          <p:nvPr>
            <p:ph type="body" idx="1"/>
          </p:nvPr>
        </p:nvSpPr>
        <p:spPr/>
        <p:txBody>
          <a:bodyPr/>
          <a:lstStyle/>
          <a:p>
            <a:r>
              <a:rPr lang="en-US" dirty="0"/>
              <a:t>Accessibility: Nothing without us</a:t>
            </a:r>
          </a:p>
          <a:p>
            <a:r>
              <a:rPr lang="en-US" dirty="0"/>
              <a:t>Statistical discrimination</a:t>
            </a:r>
          </a:p>
          <a:p>
            <a:r>
              <a:rPr lang="en-US" dirty="0"/>
              <a:t>Cumulative harm</a:t>
            </a:r>
          </a:p>
          <a:p>
            <a:r>
              <a:rPr lang="en-US" dirty="0"/>
              <a:t>Education</a:t>
            </a:r>
          </a:p>
        </p:txBody>
      </p:sp>
    </p:spTree>
    <p:extLst>
      <p:ext uri="{BB962C8B-B14F-4D97-AF65-F5344CB8AC3E}">
        <p14:creationId xmlns:p14="http://schemas.microsoft.com/office/powerpoint/2010/main" val="443404883"/>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23F5-EAEB-F149-3A7F-2E4944B20A02}"/>
              </a:ext>
            </a:extLst>
          </p:cNvPr>
          <p:cNvSpPr>
            <a:spLocks noGrp="1"/>
          </p:cNvSpPr>
          <p:nvPr>
            <p:ph type="title"/>
          </p:nvPr>
        </p:nvSpPr>
        <p:spPr/>
        <p:txBody>
          <a:bodyPr>
            <a:normAutofit fontScale="90000"/>
          </a:bodyPr>
          <a:lstStyle/>
          <a:p>
            <a:br>
              <a:rPr lang="en-US" dirty="0"/>
            </a:br>
            <a:r>
              <a:rPr lang="en-US" dirty="0"/>
              <a:t>Phase 1: 4 Parts</a:t>
            </a:r>
          </a:p>
        </p:txBody>
      </p:sp>
      <p:sp>
        <p:nvSpPr>
          <p:cNvPr id="3" name="Text Placeholder 2">
            <a:extLst>
              <a:ext uri="{FF2B5EF4-FFF2-40B4-BE49-F238E27FC236}">
                <a16:creationId xmlns:a16="http://schemas.microsoft.com/office/drawing/2014/main" id="{CEFDB767-35CB-8D53-FA82-12E817ABB87E}"/>
              </a:ext>
            </a:extLst>
          </p:cNvPr>
          <p:cNvSpPr>
            <a:spLocks noGrp="1"/>
          </p:cNvSpPr>
          <p:nvPr>
            <p:ph type="body" idx="1"/>
          </p:nvPr>
        </p:nvSpPr>
        <p:spPr/>
        <p:txBody>
          <a:bodyPr/>
          <a:lstStyle/>
          <a:p>
            <a:r>
              <a:rPr lang="en-US" dirty="0"/>
              <a:t>Accessible AI</a:t>
            </a:r>
          </a:p>
          <a:p>
            <a:r>
              <a:rPr lang="en-US" dirty="0"/>
              <a:t>Equitable AI</a:t>
            </a:r>
          </a:p>
          <a:p>
            <a:r>
              <a:rPr lang="en-US" dirty="0"/>
              <a:t>Organizational Processes that support Accessible and Equitable AI</a:t>
            </a:r>
          </a:p>
          <a:p>
            <a:r>
              <a:rPr lang="en-US" dirty="0"/>
              <a:t>Education</a:t>
            </a:r>
          </a:p>
        </p:txBody>
      </p:sp>
    </p:spTree>
    <p:extLst>
      <p:ext uri="{BB962C8B-B14F-4D97-AF65-F5344CB8AC3E}">
        <p14:creationId xmlns:p14="http://schemas.microsoft.com/office/powerpoint/2010/main" val="728970116"/>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D5F05-09DE-8D10-7B4C-3F2A322381B5}"/>
              </a:ext>
            </a:extLst>
          </p:cNvPr>
          <p:cNvSpPr>
            <a:spLocks noGrp="1"/>
          </p:cNvSpPr>
          <p:nvPr>
            <p:ph type="title"/>
          </p:nvPr>
        </p:nvSpPr>
        <p:spPr/>
        <p:txBody>
          <a:bodyPr/>
          <a:lstStyle/>
          <a:p>
            <a:r>
              <a:rPr lang="en-US" dirty="0"/>
              <a:t>Capacity Building</a:t>
            </a:r>
          </a:p>
        </p:txBody>
      </p:sp>
      <p:sp>
        <p:nvSpPr>
          <p:cNvPr id="3" name="Text Placeholder 2">
            <a:extLst>
              <a:ext uri="{FF2B5EF4-FFF2-40B4-BE49-F238E27FC236}">
                <a16:creationId xmlns:a16="http://schemas.microsoft.com/office/drawing/2014/main" id="{8263E8FF-8235-CF4F-F867-EE124E659B80}"/>
              </a:ext>
            </a:extLst>
          </p:cNvPr>
          <p:cNvSpPr>
            <a:spLocks noGrp="1"/>
          </p:cNvSpPr>
          <p:nvPr>
            <p:ph type="body" idx="1"/>
          </p:nvPr>
        </p:nvSpPr>
        <p:spPr/>
        <p:txBody>
          <a:bodyPr/>
          <a:lstStyle/>
          <a:p>
            <a:r>
              <a:rPr lang="en-US" dirty="0"/>
              <a:t>Resources and supports to enable equity in knowledge and participation</a:t>
            </a:r>
          </a:p>
          <a:p>
            <a:r>
              <a:rPr lang="en-US" dirty="0"/>
              <a:t>Visualizations &amp; case examples</a:t>
            </a:r>
          </a:p>
          <a:p>
            <a:r>
              <a:rPr lang="en-US" dirty="0"/>
              <a:t>Accessible Guidance document</a:t>
            </a:r>
          </a:p>
        </p:txBody>
      </p:sp>
    </p:spTree>
    <p:extLst>
      <p:ext uri="{BB962C8B-B14F-4D97-AF65-F5344CB8AC3E}">
        <p14:creationId xmlns:p14="http://schemas.microsoft.com/office/powerpoint/2010/main" val="4231396237"/>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ow chart determining statistical discrimination. Ask: Is the relevant data about the person, group, or community represented by more than 50% of the training data? If Yes, AI tool can be used to guide or make decisions with standard precautions and monitoring. If no, ask: Is the relevant data about the person, group, or community represented by less than 50% of the training data, but more than 20% of the data? If yes, Use AI decision tool only with human monitoring and oversight to monitor and address inaccurate determinations. If no, ask: Is the relevant data about the person, group, or community represented by less than 20% of the training data? If yes, Do not use AI tool to guide or make decision. Provide equivalent service using human judgement. ">
            <a:extLst>
              <a:ext uri="{FF2B5EF4-FFF2-40B4-BE49-F238E27FC236}">
                <a16:creationId xmlns:a16="http://schemas.microsoft.com/office/drawing/2014/main" id="{C57FB8D8-BA9B-B74E-CBB8-0E4C9855D8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40" y="701386"/>
            <a:ext cx="7950319" cy="3740727"/>
          </a:xfrm>
          <a:prstGeom prst="rect">
            <a:avLst/>
          </a:prstGeom>
        </p:spPr>
      </p:pic>
      <p:sp>
        <p:nvSpPr>
          <p:cNvPr id="3" name="TextBox 2">
            <a:extLst>
              <a:ext uri="{FF2B5EF4-FFF2-40B4-BE49-F238E27FC236}">
                <a16:creationId xmlns:a16="http://schemas.microsoft.com/office/drawing/2014/main" id="{0A54D24F-1CC0-A714-39F1-C89B64997A9F}"/>
              </a:ext>
            </a:extLst>
          </p:cNvPr>
          <p:cNvSpPr txBox="1"/>
          <p:nvPr/>
        </p:nvSpPr>
        <p:spPr>
          <a:xfrm>
            <a:off x="10564285" y="-2207637"/>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FFFFFF"/>
              </a:solidFill>
              <a:effectLst/>
              <a:uFillTx/>
              <a:latin typeface="Helvetica Neue"/>
              <a:ea typeface="Helvetica Neue"/>
              <a:cs typeface="Helvetica Neue"/>
              <a:sym typeface="Helvetica Neue"/>
            </a:endParaRPr>
          </a:p>
        </p:txBody>
      </p:sp>
      <p:sp>
        <p:nvSpPr>
          <p:cNvPr id="4" name="Title 3">
            <a:extLst>
              <a:ext uri="{FF2B5EF4-FFF2-40B4-BE49-F238E27FC236}">
                <a16:creationId xmlns:a16="http://schemas.microsoft.com/office/drawing/2014/main" id="{13DFA2AF-7DE0-0D33-A3FB-364786866377}"/>
              </a:ext>
            </a:extLst>
          </p:cNvPr>
          <p:cNvSpPr>
            <a:spLocks noGrp="1"/>
          </p:cNvSpPr>
          <p:nvPr>
            <p:ph type="title" idx="4294967295"/>
          </p:nvPr>
        </p:nvSpPr>
        <p:spPr>
          <a:xfrm>
            <a:off x="669727" y="-1138535"/>
            <a:ext cx="7804547" cy="1138535"/>
          </a:xfrm>
        </p:spPr>
        <p:txBody>
          <a:bodyPr lIns="50800" tIns="50800" rIns="50800" bIns="50800" anchor="b">
            <a:normAutofit fontScale="90000"/>
          </a:bodyPr>
          <a:lstStyle/>
          <a:p>
            <a:r>
              <a:rPr lang="en-US" dirty="0"/>
              <a:t>Flow Chart for Statistical Discrimination</a:t>
            </a:r>
          </a:p>
        </p:txBody>
      </p:sp>
    </p:spTree>
    <p:extLst>
      <p:ext uri="{BB962C8B-B14F-4D97-AF65-F5344CB8AC3E}">
        <p14:creationId xmlns:p14="http://schemas.microsoft.com/office/powerpoint/2010/main" val="1141741559"/>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A7F9-525C-4527-DE86-F36B239ED6D4}"/>
              </a:ext>
            </a:extLst>
          </p:cNvPr>
          <p:cNvSpPr>
            <a:spLocks noGrp="1"/>
          </p:cNvSpPr>
          <p:nvPr>
            <p:ph type="title"/>
          </p:nvPr>
        </p:nvSpPr>
        <p:spPr/>
        <p:txBody>
          <a:bodyPr/>
          <a:lstStyle/>
          <a:p>
            <a:r>
              <a:rPr lang="en-US" dirty="0"/>
              <a:t>… at the speed of trust</a:t>
            </a:r>
          </a:p>
        </p:txBody>
      </p:sp>
    </p:spTree>
    <p:extLst>
      <p:ext uri="{BB962C8B-B14F-4D97-AF65-F5344CB8AC3E}">
        <p14:creationId xmlns:p14="http://schemas.microsoft.com/office/powerpoint/2010/main" val="351238494"/>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ccessible Canada : Accessible World Conference add. on May 27 &amp; 28, 2024 at Concordia University. Register Now. #ACAW24">
            <a:extLst>
              <a:ext uri="{FF2B5EF4-FFF2-40B4-BE49-F238E27FC236}">
                <a16:creationId xmlns:a16="http://schemas.microsoft.com/office/drawing/2014/main" id="{0A3831A7-C065-98B3-D120-3BA0E511FAAE}"/>
              </a:ext>
            </a:extLst>
          </p:cNvPr>
          <p:cNvPicPr>
            <a:picLocks noChangeAspect="1"/>
          </p:cNvPicPr>
          <p:nvPr/>
        </p:nvPicPr>
        <p:blipFill>
          <a:blip r:embed="rId2"/>
          <a:stretch>
            <a:fillRect/>
          </a:stretch>
        </p:blipFill>
        <p:spPr>
          <a:xfrm>
            <a:off x="90488" y="218956"/>
            <a:ext cx="8963025" cy="4705588"/>
          </a:xfrm>
          <a:prstGeom prst="rect">
            <a:avLst/>
          </a:prstGeom>
          <a:noFill/>
        </p:spPr>
      </p:pic>
      <p:sp>
        <p:nvSpPr>
          <p:cNvPr id="7" name="Title 6">
            <a:extLst>
              <a:ext uri="{FF2B5EF4-FFF2-40B4-BE49-F238E27FC236}">
                <a16:creationId xmlns:a16="http://schemas.microsoft.com/office/drawing/2014/main" id="{741BE114-E3B8-F758-9553-B722837E2E8F}"/>
              </a:ext>
            </a:extLst>
          </p:cNvPr>
          <p:cNvSpPr>
            <a:spLocks noGrp="1"/>
          </p:cNvSpPr>
          <p:nvPr>
            <p:ph type="title" idx="4294967295"/>
          </p:nvPr>
        </p:nvSpPr>
        <p:spPr>
          <a:xfrm>
            <a:off x="669727" y="-1138535"/>
            <a:ext cx="7804547" cy="1138535"/>
          </a:xfrm>
        </p:spPr>
        <p:txBody>
          <a:bodyPr lIns="50800" tIns="50800" rIns="50800" bIns="50800" anchor="b">
            <a:normAutofit fontScale="90000"/>
          </a:bodyPr>
          <a:lstStyle/>
          <a:p>
            <a:r>
              <a:rPr lang="en-US" dirty="0"/>
              <a:t>Accessible Canada Accessible World</a:t>
            </a:r>
          </a:p>
        </p:txBody>
      </p:sp>
    </p:spTree>
    <p:extLst>
      <p:ext uri="{BB962C8B-B14F-4D97-AF65-F5344CB8AC3E}">
        <p14:creationId xmlns:p14="http://schemas.microsoft.com/office/powerpoint/2010/main" val="354862525"/>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EF12-CA14-9548-ABE8-980E755C2C00}"/>
              </a:ext>
            </a:extLst>
          </p:cNvPr>
          <p:cNvSpPr>
            <a:spLocks noGrp="1"/>
          </p:cNvSpPr>
          <p:nvPr>
            <p:ph type="title"/>
          </p:nvPr>
        </p:nvSpPr>
        <p:spPr>
          <a:xfrm>
            <a:off x="1" y="133945"/>
            <a:ext cx="9144000" cy="1138535"/>
          </a:xfrm>
        </p:spPr>
        <p:txBody>
          <a:bodyPr>
            <a:normAutofit fontScale="90000"/>
          </a:bodyPr>
          <a:lstStyle/>
          <a:p>
            <a:r>
              <a:rPr lang="en-US" dirty="0"/>
              <a:t>Intelligence that works with the edge of our human scatterplot is better able to ..</a:t>
            </a:r>
          </a:p>
        </p:txBody>
      </p:sp>
      <p:sp>
        <p:nvSpPr>
          <p:cNvPr id="3" name="Text Placeholder 2">
            <a:extLst>
              <a:ext uri="{FF2B5EF4-FFF2-40B4-BE49-F238E27FC236}">
                <a16:creationId xmlns:a16="http://schemas.microsoft.com/office/drawing/2014/main" id="{93B981DF-A481-AC42-8498-CC8A57BF2943}"/>
              </a:ext>
            </a:extLst>
          </p:cNvPr>
          <p:cNvSpPr>
            <a:spLocks noGrp="1"/>
          </p:cNvSpPr>
          <p:nvPr>
            <p:ph type="body" idx="1"/>
          </p:nvPr>
        </p:nvSpPr>
        <p:spPr/>
        <p:txBody>
          <a:bodyPr/>
          <a:lstStyle/>
          <a:p>
            <a:pPr>
              <a:spcBef>
                <a:spcPts val="600"/>
              </a:spcBef>
            </a:pPr>
            <a:r>
              <a:rPr lang="en-US" sz="2400" dirty="0"/>
              <a:t>Adapt to change &amp; respond to the unexpected</a:t>
            </a:r>
          </a:p>
          <a:p>
            <a:pPr>
              <a:spcBef>
                <a:spcPts val="600"/>
              </a:spcBef>
            </a:pPr>
            <a:r>
              <a:rPr lang="en-US" sz="2400" dirty="0"/>
              <a:t>Detect risk</a:t>
            </a:r>
          </a:p>
          <a:p>
            <a:pPr>
              <a:spcBef>
                <a:spcPts val="600"/>
              </a:spcBef>
            </a:pPr>
            <a:r>
              <a:rPr lang="en-US" sz="2400" dirty="0"/>
              <a:t>Transfer to new contexts</a:t>
            </a:r>
          </a:p>
          <a:p>
            <a:pPr>
              <a:spcBef>
                <a:spcPts val="600"/>
              </a:spcBef>
            </a:pPr>
            <a:r>
              <a:rPr lang="en-US" sz="2400" dirty="0"/>
              <a:t>Results in greater dynamic resilience &amp; longevity</a:t>
            </a:r>
          </a:p>
          <a:p>
            <a:pPr>
              <a:spcBef>
                <a:spcPts val="600"/>
              </a:spcBef>
            </a:pPr>
            <a:r>
              <a:rPr lang="en-US" sz="2400" dirty="0"/>
              <a:t>Will reduce disparity</a:t>
            </a:r>
          </a:p>
          <a:p>
            <a:pPr>
              <a:spcBef>
                <a:spcPts val="600"/>
              </a:spcBef>
            </a:pPr>
            <a:r>
              <a:rPr lang="en-US" sz="2400" dirty="0"/>
              <a:t>May hold the key to our survival</a:t>
            </a:r>
          </a:p>
        </p:txBody>
      </p:sp>
    </p:spTree>
    <p:extLst>
      <p:ext uri="{BB962C8B-B14F-4D97-AF65-F5344CB8AC3E}">
        <p14:creationId xmlns:p14="http://schemas.microsoft.com/office/powerpoint/2010/main" val="808129701"/>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Continuing the conversation:"/>
          <p:cNvSpPr txBox="1">
            <a:spLocks noGrp="1"/>
          </p:cNvSpPr>
          <p:nvPr>
            <p:ph type="title"/>
          </p:nvPr>
        </p:nvSpPr>
        <p:spPr>
          <a:xfrm>
            <a:off x="669727" y="133945"/>
            <a:ext cx="7804547" cy="1694855"/>
          </a:xfrm>
          <a:prstGeom prst="rect">
            <a:avLst/>
          </a:prstGeom>
        </p:spPr>
        <p:txBody>
          <a:bodyPr>
            <a:normAutofit/>
          </a:bodyPr>
          <a:lstStyle>
            <a:lvl1pPr defTabSz="484886">
              <a:defRPr sz="6640"/>
            </a:lvl1pPr>
          </a:lstStyle>
          <a:p>
            <a:r>
              <a:rPr sz="4000" dirty="0"/>
              <a:t>Continuing the conversation:</a:t>
            </a:r>
          </a:p>
        </p:txBody>
      </p:sp>
      <p:sp>
        <p:nvSpPr>
          <p:cNvPr id="464" name="https://idrc.ocadu.ca…"/>
          <p:cNvSpPr txBox="1">
            <a:spLocks noGrp="1"/>
          </p:cNvSpPr>
          <p:nvPr>
            <p:ph type="body" idx="1"/>
          </p:nvPr>
        </p:nvSpPr>
        <p:spPr>
          <a:prstGeom prst="rect">
            <a:avLst/>
          </a:prstGeom>
        </p:spPr>
        <p:txBody>
          <a:bodyPr>
            <a:normAutofit fontScale="92500" lnSpcReduction="10000"/>
          </a:bodyPr>
          <a:lstStyle/>
          <a:p>
            <a:r>
              <a:rPr lang="en-CA" sz="2400" u="sng" dirty="0">
                <a:solidFill>
                  <a:srgbClr val="FFFF00"/>
                </a:solidFill>
                <a:hlinkClick r:id="rId3">
                  <a:extLst>
                    <a:ext uri="{A12FA001-AC4F-418D-AE19-62706E023703}">
                      <ahyp:hlinkClr xmlns:ahyp="http://schemas.microsoft.com/office/drawing/2018/hyperlinkcolor" val="tx"/>
                    </a:ext>
                  </a:extLst>
                </a:hlinkClick>
              </a:rPr>
              <a:t>https://accessible.Canada.ca</a:t>
            </a:r>
          </a:p>
          <a:p>
            <a:r>
              <a:rPr sz="2400" u="sng" dirty="0">
                <a:solidFill>
                  <a:srgbClr val="FFFF00"/>
                </a:solidFill>
                <a:hlinkClick r:id="rId3">
                  <a:extLst>
                    <a:ext uri="{A12FA001-AC4F-418D-AE19-62706E023703}">
                      <ahyp:hlinkClr xmlns:ahyp="http://schemas.microsoft.com/office/drawing/2018/hyperlinkcolor" val="tx"/>
                    </a:ext>
                  </a:extLst>
                </a:hlinkClick>
              </a:rPr>
              <a:t>https://idrc.ocadu.ca</a:t>
            </a:r>
            <a:endParaRPr lang="en-CA" sz="2400" u="sng" dirty="0">
              <a:solidFill>
                <a:srgbClr val="FFFF00"/>
              </a:solidFill>
              <a:hlinkClick r:id="rId3">
                <a:extLst>
                  <a:ext uri="{A12FA001-AC4F-418D-AE19-62706E023703}">
                    <ahyp:hlinkClr xmlns:ahyp="http://schemas.microsoft.com/office/drawing/2018/hyperlinkcolor" val="tx"/>
                  </a:ext>
                </a:extLst>
              </a:hlinkClick>
            </a:endParaRPr>
          </a:p>
          <a:p>
            <a:r>
              <a:rPr lang="en-US" sz="2400" dirty="0"/>
              <a:t>https://</a:t>
            </a:r>
            <a:r>
              <a:rPr lang="en-US" sz="2400" dirty="0" err="1"/>
              <a:t>wecount.inclusivedesign.ca</a:t>
            </a:r>
            <a:endParaRPr sz="2400" u="sng" dirty="0">
              <a:solidFill>
                <a:srgbClr val="FFFF00"/>
              </a:solidFill>
              <a:hlinkClick r:id="rId3">
                <a:extLst>
                  <a:ext uri="{A12FA001-AC4F-418D-AE19-62706E023703}">
                    <ahyp:hlinkClr xmlns:ahyp="http://schemas.microsoft.com/office/drawing/2018/hyperlinkcolor" val="tx"/>
                  </a:ext>
                </a:extLst>
              </a:hlinkClick>
            </a:endParaRPr>
          </a:p>
          <a:p>
            <a:r>
              <a:rPr sz="2400" dirty="0"/>
              <a:t>@</a:t>
            </a:r>
            <a:r>
              <a:rPr sz="2400" dirty="0" err="1"/>
              <a:t>juttatrevira</a:t>
            </a:r>
            <a:endParaRPr sz="2400" dirty="0"/>
          </a:p>
          <a:p>
            <a:r>
              <a:rPr sz="2400" dirty="0">
                <a:solidFill>
                  <a:schemeClr val="tx1"/>
                </a:solidFill>
                <a:hlinkClick r:id="rId4">
                  <a:extLst>
                    <a:ext uri="{A12FA001-AC4F-418D-AE19-62706E023703}">
                      <ahyp:hlinkClr xmlns:ahyp="http://schemas.microsoft.com/office/drawing/2018/hyperlinkcolor" val="tx"/>
                    </a:ext>
                  </a:extLst>
                </a:hlinkClick>
              </a:rPr>
              <a:t>https://medium.com/@jutta.trevira</a:t>
            </a:r>
            <a:endParaRPr lang="en-CA" sz="2400" dirty="0">
              <a:solidFill>
                <a:schemeClr val="tx1"/>
              </a:solidFill>
            </a:endParaRPr>
          </a:p>
          <a:p>
            <a:r>
              <a:rPr lang="en-CA" sz="2400" dirty="0"/>
              <a:t>Accessible Canada: Accessible World conference</a:t>
            </a:r>
            <a:endParaRPr sz="2400" dirty="0"/>
          </a:p>
        </p:txBody>
      </p:sp>
    </p:spTree>
    <p:extLst>
      <p:ext uri="{BB962C8B-B14F-4D97-AF65-F5344CB8AC3E}">
        <p14:creationId xmlns:p14="http://schemas.microsoft.com/office/powerpoint/2010/main" val="2271503786"/>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CC2E-4C33-E675-DBC0-82F0B0FBC10D}"/>
              </a:ext>
            </a:extLst>
          </p:cNvPr>
          <p:cNvSpPr>
            <a:spLocks noGrp="1"/>
          </p:cNvSpPr>
          <p:nvPr>
            <p:ph type="title" idx="4294967295"/>
          </p:nvPr>
        </p:nvSpPr>
        <p:spPr>
          <a:xfrm>
            <a:off x="669727" y="-1138535"/>
            <a:ext cx="7804547" cy="1138535"/>
          </a:xfrm>
        </p:spPr>
        <p:txBody>
          <a:bodyPr lIns="50800" tIns="50800" rIns="50800" bIns="50800" anchor="b">
            <a:normAutofit/>
          </a:bodyPr>
          <a:lstStyle/>
          <a:p>
            <a:r>
              <a:rPr lang="en-US" dirty="0"/>
              <a:t>Blank</a:t>
            </a:r>
          </a:p>
        </p:txBody>
      </p:sp>
    </p:spTree>
    <p:extLst>
      <p:ext uri="{BB962C8B-B14F-4D97-AF65-F5344CB8AC3E}">
        <p14:creationId xmlns:p14="http://schemas.microsoft.com/office/powerpoint/2010/main" val="154468810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A3C1-EC50-D42B-FF61-9E0AC8F2534F}"/>
              </a:ext>
            </a:extLst>
          </p:cNvPr>
          <p:cNvSpPr>
            <a:spLocks noGrp="1"/>
          </p:cNvSpPr>
          <p:nvPr>
            <p:ph type="title"/>
          </p:nvPr>
        </p:nvSpPr>
        <p:spPr>
          <a:xfrm>
            <a:off x="669726" y="-107156"/>
            <a:ext cx="7804547" cy="1138535"/>
          </a:xfrm>
        </p:spPr>
        <p:txBody>
          <a:bodyPr/>
          <a:lstStyle/>
          <a:p>
            <a:r>
              <a:rPr lang="en-US" dirty="0"/>
              <a:t>Extreme Opportunities..</a:t>
            </a:r>
          </a:p>
        </p:txBody>
      </p:sp>
      <p:sp>
        <p:nvSpPr>
          <p:cNvPr id="3" name="Text Placeholder 2">
            <a:extLst>
              <a:ext uri="{FF2B5EF4-FFF2-40B4-BE49-F238E27FC236}">
                <a16:creationId xmlns:a16="http://schemas.microsoft.com/office/drawing/2014/main" id="{F3DC52BD-64F6-DF4C-6890-DA97C32F6A9F}"/>
              </a:ext>
            </a:extLst>
          </p:cNvPr>
          <p:cNvSpPr>
            <a:spLocks noGrp="1"/>
          </p:cNvSpPr>
          <p:nvPr>
            <p:ph type="body" idx="1"/>
          </p:nvPr>
        </p:nvSpPr>
        <p:spPr/>
        <p:txBody>
          <a:bodyPr/>
          <a:lstStyle/>
          <a:p>
            <a:r>
              <a:rPr lang="en-US" dirty="0"/>
              <a:t>Recognize speech, gestures, patterns</a:t>
            </a:r>
          </a:p>
          <a:p>
            <a:r>
              <a:rPr lang="en-US" dirty="0"/>
              <a:t>Find a target object or pattern</a:t>
            </a:r>
          </a:p>
          <a:p>
            <a:r>
              <a:rPr lang="en-US" dirty="0"/>
              <a:t>Match and label objects</a:t>
            </a:r>
          </a:p>
          <a:p>
            <a:r>
              <a:rPr lang="en-US" dirty="0"/>
              <a:t>Remember forever and remind on time</a:t>
            </a:r>
          </a:p>
          <a:p>
            <a:r>
              <a:rPr lang="en-US" dirty="0"/>
              <a:t>Sort possible paths to find the optimum</a:t>
            </a:r>
          </a:p>
          <a:p>
            <a:r>
              <a:rPr lang="en-US" dirty="0"/>
              <a:t>Detect common mistakes and correct them</a:t>
            </a:r>
          </a:p>
        </p:txBody>
      </p:sp>
    </p:spTree>
    <p:extLst>
      <p:ext uri="{BB962C8B-B14F-4D97-AF65-F5344CB8AC3E}">
        <p14:creationId xmlns:p14="http://schemas.microsoft.com/office/powerpoint/2010/main" val="3447880035"/>
      </p:ext>
    </p:extLst>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77557</TotalTime>
  <Words>1395</Words>
  <Application>Microsoft Macintosh PowerPoint</Application>
  <PresentationFormat>On-screen Show (16:9)</PresentationFormat>
  <Paragraphs>232</Paragraphs>
  <Slides>88</Slides>
  <Notes>65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Aptos</vt:lpstr>
      <vt:lpstr>Helvetica Neue</vt:lpstr>
      <vt:lpstr>Helvetica Neue Light</vt:lpstr>
      <vt:lpstr>Helvetica Neue Medium</vt:lpstr>
      <vt:lpstr>Black</vt:lpstr>
      <vt:lpstr>Addressing the Risks &amp; Opportunities of Artificial Intelligence</vt:lpstr>
      <vt:lpstr>Ursula Franklin’s Technology:</vt:lpstr>
      <vt:lpstr>“progress at the speed of trust”</vt:lpstr>
      <vt:lpstr>“…trust us to break things, to make mistakes, to push forward.”</vt:lpstr>
      <vt:lpstr>disability &amp; technology</vt:lpstr>
      <vt:lpstr>“for most people, technology makes things convenient,   if you have a disability, technology makes things possible.” </vt:lpstr>
      <vt:lpstr>To speak, read, write, learn, effect the world,  navigate the world,  eat,  express love,  remember, plan,  breathe, ….live</vt:lpstr>
      <vt:lpstr>If you have a disability the opportunities and risks are at the extremes</vt:lpstr>
      <vt:lpstr>Extreme Opportunities..</vt:lpstr>
      <vt:lpstr>Mechanizing the Formulaic..</vt:lpstr>
      <vt:lpstr>Current AT..</vt:lpstr>
      <vt:lpstr>More Current AT..</vt:lpstr>
      <vt:lpstr>…and More Current AT</vt:lpstr>
      <vt:lpstr>….and more</vt:lpstr>
      <vt:lpstr>The flies in the ointment..</vt:lpstr>
      <vt:lpstr>AI in Assistive Technology</vt:lpstr>
      <vt:lpstr>Privacy Breaches</vt:lpstr>
      <vt:lpstr>Surveillance &amp; manipulation</vt:lpstr>
      <vt:lpstr>Homogenization</vt:lpstr>
      <vt:lpstr>Inverse Benefits</vt:lpstr>
      <vt:lpstr>Connectivity</vt:lpstr>
      <vt:lpstr>Hallucination</vt:lpstr>
      <vt:lpstr>What data about disability have we fed AI?</vt:lpstr>
      <vt:lpstr>Toxicity Censors</vt:lpstr>
      <vt:lpstr>Less known risk: an infrastructure of disability discrimination</vt:lpstr>
      <vt:lpstr>Generations of AI</vt:lpstr>
      <vt:lpstr>Finding, matching, sorting, labeling, measuring, optimizing, calculating, analyzing people… at scale</vt:lpstr>
      <vt:lpstr>there is a problem.. &amp; we are the collateral damage</vt:lpstr>
      <vt:lpstr>the problem precedes AI</vt:lpstr>
      <vt:lpstr>AI is a power tool…</vt:lpstr>
      <vt:lpstr>AI is  mechanizing, accelerating, amplifying, and automating existing patterns</vt:lpstr>
      <vt:lpstr>More  efficiently,  accurately, consistently..</vt:lpstr>
      <vt:lpstr>..propagating discrimination faster, more efficiently, and accurately</vt:lpstr>
      <vt:lpstr>missed by AI ethics efforts</vt:lpstr>
      <vt:lpstr>existential flaw..</vt:lpstr>
      <vt:lpstr>my first alarm…</vt:lpstr>
      <vt:lpstr>Alice and the unexpected…</vt:lpstr>
      <vt:lpstr>Smarter is not always better…</vt:lpstr>
      <vt:lpstr>My data set of human requirements….</vt:lpstr>
      <vt:lpstr>Our human starburst…</vt:lpstr>
      <vt:lpstr>Difference…</vt:lpstr>
      <vt:lpstr>Human Starburst and Design</vt:lpstr>
      <vt:lpstr>Human Starburst and AI</vt:lpstr>
      <vt:lpstr>Pervasive Disparity</vt:lpstr>
      <vt:lpstr>Bad for the Majority</vt:lpstr>
      <vt:lpstr>Reducing diversity, denying complexity</vt:lpstr>
      <vt:lpstr>homogenizing toward a monoculture..</vt:lpstr>
      <vt:lpstr>The prediction with the greatest probability</vt:lpstr>
      <vt:lpstr>Room for Change and Growth</vt:lpstr>
      <vt:lpstr>Innovation and Weak Signals</vt:lpstr>
      <vt:lpstr>Assumptions of Pervasively Deployed AI Hiring Tools</vt:lpstr>
      <vt:lpstr>AI in Employment</vt:lpstr>
      <vt:lpstr>Bias toward optimal pattern  = Bias against difference </vt:lpstr>
      <vt:lpstr>AI getting better or more accurate  = getting more discriminatory</vt:lpstr>
      <vt:lpstr>Pervasive….</vt:lpstr>
      <vt:lpstr>Community level..</vt:lpstr>
      <vt:lpstr>Cumulative impact…</vt:lpstr>
      <vt:lpstr>Bad, unfair, inaccurate decisions</vt:lpstr>
      <vt:lpstr>Subject to false flagging in suspicion systems</vt:lpstr>
      <vt:lpstr>Harm and incident databases</vt:lpstr>
      <vt:lpstr>Privacy protections don’t work</vt:lpstr>
      <vt:lpstr>Statistical reasoning  as the means of making decisions  does harm</vt:lpstr>
      <vt:lpstr>Assuming that what we know about the majority applies to the minority does harm</vt:lpstr>
      <vt:lpstr>More than…</vt:lpstr>
      <vt:lpstr>Statistical Discrimination in AI Ethics Measures</vt:lpstr>
      <vt:lpstr>AI ethics auditing tools</vt:lpstr>
      <vt:lpstr>Invisible in a risk-benefit framework</vt:lpstr>
      <vt:lpstr>“an anomaly” “merely an anecdote” </vt:lpstr>
      <vt:lpstr>Opportunity to re-think..</vt:lpstr>
      <vt:lpstr>Re-thinking Human Resource Processes</vt:lpstr>
      <vt:lpstr>How are we addressing trustworthy AI?</vt:lpstr>
      <vt:lpstr>Flipping the perspective</vt:lpstr>
      <vt:lpstr>“Trust meter”</vt:lpstr>
      <vt:lpstr>“lawnmower of justice”</vt:lpstr>
      <vt:lpstr>The “how would you do it differently” project</vt:lpstr>
      <vt:lpstr>Baby Bliss Bot</vt:lpstr>
      <vt:lpstr>Bliss Companion</vt:lpstr>
      <vt:lpstr>Mad Escapes from the grid</vt:lpstr>
      <vt:lpstr>Accessible and Equitable AI Standard for the  Accessible Canada Act</vt:lpstr>
      <vt:lpstr>Specific to Disability</vt:lpstr>
      <vt:lpstr> Phase 1: 4 Parts</vt:lpstr>
      <vt:lpstr>Capacity Building</vt:lpstr>
      <vt:lpstr>Flow Chart for Statistical Discrimination</vt:lpstr>
      <vt:lpstr>… at the speed of trust</vt:lpstr>
      <vt:lpstr>Accessible Canada Accessible World</vt:lpstr>
      <vt:lpstr>Intelligence that works with the edge of our human scatterplot is better able to ..</vt:lpstr>
      <vt:lpstr>Continuing the conversation:</vt:lpstr>
      <vt:lpstr>Blank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Unlearning to Include &amp; Innovate</dc:title>
  <cp:lastModifiedBy>Therese Salenieks</cp:lastModifiedBy>
  <cp:revision>280</cp:revision>
  <dcterms:modified xsi:type="dcterms:W3CDTF">2024-04-26T15:49:12Z</dcterms:modified>
</cp:coreProperties>
</file>